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8.xml" ContentType="application/vnd.openxmlformats-officedocument.presentationml.tags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0.xml" ContentType="application/vnd.openxmlformats-officedocument.presentationml.tags+xml"/>
  <Override PartName="/ppt/notesSlides/notesSlide43.xml" ContentType="application/vnd.openxmlformats-officedocument.presentationml.notesSlide+xml"/>
  <Override PartName="/ppt/tags/tag31.xml" ContentType="application/vnd.openxmlformats-officedocument.presentationml.tags+xml"/>
  <Override PartName="/ppt/notesSlides/notesSlide44.xml" ContentType="application/vnd.openxmlformats-officedocument.presentationml.notesSlide+xml"/>
  <Override PartName="/ppt/tags/tag32.xml" ContentType="application/vnd.openxmlformats-officedocument.presentationml.tags+xml"/>
  <Override PartName="/ppt/notesSlides/notesSlide45.xml" ContentType="application/vnd.openxmlformats-officedocument.presentationml.notesSlide+xml"/>
  <Override PartName="/ppt/tags/tag33.xml" ContentType="application/vnd.openxmlformats-officedocument.presentationml.tags+xml"/>
  <Override PartName="/ppt/notesSlides/notesSlide46.xml" ContentType="application/vnd.openxmlformats-officedocument.presentationml.notesSlide+xml"/>
  <Override PartName="/ppt/tags/tag34.xml" ContentType="application/vnd.openxmlformats-officedocument.presentationml.tags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notesSlides/notesSlide48.xml" ContentType="application/vnd.openxmlformats-officedocument.presentationml.notesSlide+xml"/>
  <Override PartName="/ppt/tags/tag36.xml" ContentType="application/vnd.openxmlformats-officedocument.presentationml.tags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tags/tag3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39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0.xml" ContentType="application/vnd.openxmlformats-officedocument.presentationml.tags+xml"/>
  <Override PartName="/ppt/notesSlides/notesSlide55.xml" ContentType="application/vnd.openxmlformats-officedocument.presentationml.notesSlide+xml"/>
  <Override PartName="/ppt/tags/tag41.xml" ContentType="application/vnd.openxmlformats-officedocument.presentationml.tags+xml"/>
  <Override PartName="/ppt/notesSlides/notesSlide56.xml" ContentType="application/vnd.openxmlformats-officedocument.presentationml.notesSlide+xml"/>
  <Override PartName="/ppt/tags/tag42.xml" ContentType="application/vnd.openxmlformats-officedocument.presentationml.tags+xml"/>
  <Override PartName="/ppt/notesSlides/notesSlide57.xml" ContentType="application/vnd.openxmlformats-officedocument.presentationml.notesSlide+xml"/>
  <Override PartName="/ppt/tags/tag43.xml" ContentType="application/vnd.openxmlformats-officedocument.presentationml.tags+xml"/>
  <Override PartName="/ppt/notesSlides/notesSlide58.xml" ContentType="application/vnd.openxmlformats-officedocument.presentationml.notesSlide+xml"/>
  <Override PartName="/ppt/tags/tag44.xml" ContentType="application/vnd.openxmlformats-officedocument.presentationml.tags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61"/>
  </p:notesMasterIdLst>
  <p:handoutMasterIdLst>
    <p:handoutMasterId r:id="rId62"/>
  </p:handoutMasterIdLst>
  <p:sldIdLst>
    <p:sldId id="722" r:id="rId2"/>
    <p:sldId id="696" r:id="rId3"/>
    <p:sldId id="694" r:id="rId4"/>
    <p:sldId id="631" r:id="rId5"/>
    <p:sldId id="697" r:id="rId6"/>
    <p:sldId id="598" r:id="rId7"/>
    <p:sldId id="698" r:id="rId8"/>
    <p:sldId id="699" r:id="rId9"/>
    <p:sldId id="634" r:id="rId10"/>
    <p:sldId id="635" r:id="rId11"/>
    <p:sldId id="719" r:id="rId12"/>
    <p:sldId id="636" r:id="rId13"/>
    <p:sldId id="637" r:id="rId14"/>
    <p:sldId id="720" r:id="rId15"/>
    <p:sldId id="700" r:id="rId16"/>
    <p:sldId id="640" r:id="rId17"/>
    <p:sldId id="641" r:id="rId18"/>
    <p:sldId id="642" r:id="rId19"/>
    <p:sldId id="701" r:id="rId20"/>
    <p:sldId id="676" r:id="rId21"/>
    <p:sldId id="702" r:id="rId22"/>
    <p:sldId id="674" r:id="rId23"/>
    <p:sldId id="689" r:id="rId24"/>
    <p:sldId id="703" r:id="rId25"/>
    <p:sldId id="704" r:id="rId26"/>
    <p:sldId id="690" r:id="rId27"/>
    <p:sldId id="672" r:id="rId28"/>
    <p:sldId id="670" r:id="rId29"/>
    <p:sldId id="705" r:id="rId30"/>
    <p:sldId id="677" r:id="rId31"/>
    <p:sldId id="643" r:id="rId32"/>
    <p:sldId id="644" r:id="rId33"/>
    <p:sldId id="645" r:id="rId34"/>
    <p:sldId id="646" r:id="rId35"/>
    <p:sldId id="647" r:id="rId36"/>
    <p:sldId id="648" r:id="rId37"/>
    <p:sldId id="706" r:id="rId38"/>
    <p:sldId id="650" r:id="rId39"/>
    <p:sldId id="651" r:id="rId40"/>
    <p:sldId id="652" r:id="rId41"/>
    <p:sldId id="707" r:id="rId42"/>
    <p:sldId id="708" r:id="rId43"/>
    <p:sldId id="655" r:id="rId44"/>
    <p:sldId id="709" r:id="rId45"/>
    <p:sldId id="658" r:id="rId46"/>
    <p:sldId id="659" r:id="rId47"/>
    <p:sldId id="723" r:id="rId48"/>
    <p:sldId id="712" r:id="rId49"/>
    <p:sldId id="661" r:id="rId50"/>
    <p:sldId id="711" r:id="rId51"/>
    <p:sldId id="663" r:id="rId52"/>
    <p:sldId id="721" r:id="rId53"/>
    <p:sldId id="714" r:id="rId54"/>
    <p:sldId id="667" r:id="rId55"/>
    <p:sldId id="681" r:id="rId56"/>
    <p:sldId id="682" r:id="rId57"/>
    <p:sldId id="683" r:id="rId58"/>
    <p:sldId id="716" r:id="rId59"/>
    <p:sldId id="688" r:id="rId60"/>
  </p:sldIdLst>
  <p:sldSz cx="9144000" cy="6858000" type="screen4x3"/>
  <p:notesSz cx="7315200" cy="96012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3D7D"/>
    <a:srgbClr val="0056AC"/>
    <a:srgbClr val="000000"/>
    <a:srgbClr val="003D7D"/>
    <a:srgbClr val="C1E0FF"/>
    <a:srgbClr val="002060"/>
    <a:srgbClr val="B5ECF9"/>
    <a:srgbClr val="0071E2"/>
    <a:srgbClr val="E0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5E319-2E32-B64B-B3FD-6CD07B12CB89}" v="19" dt="2023-01-23T11:36:00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 autoAdjust="0"/>
    <p:restoredTop sz="89252" autoAdjust="0"/>
  </p:normalViewPr>
  <p:slideViewPr>
    <p:cSldViewPr snapToGrid="0">
      <p:cViewPr varScale="1">
        <p:scale>
          <a:sx n="114" d="100"/>
          <a:sy n="114" d="100"/>
        </p:scale>
        <p:origin x="1104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27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3C45E319-2E32-B64B-B3FD-6CD07B12CB89}"/>
    <pc:docChg chg="undo custSel modSld">
      <pc:chgData name="Kyle Clark" userId="8386f11d-aac6-4cfc-9b3b-2b64aed7b16f" providerId="ADAL" clId="{3C45E319-2E32-B64B-B3FD-6CD07B12CB89}" dt="2023-01-23T11:36:16.655" v="132" actId="207"/>
      <pc:docMkLst>
        <pc:docMk/>
      </pc:docMkLst>
      <pc:sldChg chg="modSp mod">
        <pc:chgData name="Kyle Clark" userId="8386f11d-aac6-4cfc-9b3b-2b64aed7b16f" providerId="ADAL" clId="{3C45E319-2E32-B64B-B3FD-6CD07B12CB89}" dt="2023-01-23T11:25:49.871" v="65" actId="20577"/>
        <pc:sldMkLst>
          <pc:docMk/>
          <pc:sldMk cId="0" sldId="642"/>
        </pc:sldMkLst>
        <pc:spChg chg="mod">
          <ac:chgData name="Kyle Clark" userId="8386f11d-aac6-4cfc-9b3b-2b64aed7b16f" providerId="ADAL" clId="{3C45E319-2E32-B64B-B3FD-6CD07B12CB89}" dt="2023-01-23T11:25:49.871" v="65" actId="20577"/>
          <ac:spMkLst>
            <pc:docMk/>
            <pc:sldMk cId="0" sldId="642"/>
            <ac:spMk id="22530" creationId="{00000000-0000-0000-0000-000000000000}"/>
          </ac:spMkLst>
        </pc:spChg>
      </pc:sldChg>
      <pc:sldChg chg="addSp delSp modSp mod delAnim">
        <pc:chgData name="Kyle Clark" userId="8386f11d-aac6-4cfc-9b3b-2b64aed7b16f" providerId="ADAL" clId="{3C45E319-2E32-B64B-B3FD-6CD07B12CB89}" dt="2023-01-23T11:31:10.470" v="77" actId="1076"/>
        <pc:sldMkLst>
          <pc:docMk/>
          <pc:sldMk cId="0" sldId="651"/>
        </pc:sldMkLst>
        <pc:spChg chg="mod">
          <ac:chgData name="Kyle Clark" userId="8386f11d-aac6-4cfc-9b3b-2b64aed7b16f" providerId="ADAL" clId="{3C45E319-2E32-B64B-B3FD-6CD07B12CB89}" dt="2023-01-23T11:30:33.805" v="71" actId="1076"/>
          <ac:spMkLst>
            <pc:docMk/>
            <pc:sldMk cId="0" sldId="651"/>
            <ac:spMk id="7" creationId="{00000000-0000-0000-0000-000000000000}"/>
          </ac:spMkLst>
        </pc:spChg>
        <pc:spChg chg="mod topLvl">
          <ac:chgData name="Kyle Clark" userId="8386f11d-aac6-4cfc-9b3b-2b64aed7b16f" providerId="ADAL" clId="{3C45E319-2E32-B64B-B3FD-6CD07B12CB89}" dt="2023-01-23T11:31:10.470" v="77" actId="1076"/>
          <ac:spMkLst>
            <pc:docMk/>
            <pc:sldMk cId="0" sldId="651"/>
            <ac:spMk id="8" creationId="{00000000-0000-0000-0000-000000000000}"/>
          </ac:spMkLst>
        </pc:spChg>
        <pc:grpChg chg="add mod">
          <ac:chgData name="Kyle Clark" userId="8386f11d-aac6-4cfc-9b3b-2b64aed7b16f" providerId="ADAL" clId="{3C45E319-2E32-B64B-B3FD-6CD07B12CB89}" dt="2023-01-23T11:30:33.805" v="71" actId="1076"/>
          <ac:grpSpMkLst>
            <pc:docMk/>
            <pc:sldMk cId="0" sldId="651"/>
            <ac:grpSpMk id="3" creationId="{FB7E9A9C-35D5-1740-974C-73B7FBE6F34F}"/>
          </ac:grpSpMkLst>
        </pc:grpChg>
        <pc:grpChg chg="add del mod">
          <ac:chgData name="Kyle Clark" userId="8386f11d-aac6-4cfc-9b3b-2b64aed7b16f" providerId="ADAL" clId="{3C45E319-2E32-B64B-B3FD-6CD07B12CB89}" dt="2023-01-23T11:30:58.008" v="73" actId="165"/>
          <ac:grpSpMkLst>
            <pc:docMk/>
            <pc:sldMk cId="0" sldId="651"/>
            <ac:grpSpMk id="5" creationId="{FC773905-7397-1E47-8080-FAB19BFB6FCA}"/>
          </ac:grpSpMkLst>
        </pc:grpChg>
        <pc:picChg chg="mod topLvl">
          <ac:chgData name="Kyle Clark" userId="8386f11d-aac6-4cfc-9b3b-2b64aed7b16f" providerId="ADAL" clId="{3C45E319-2E32-B64B-B3FD-6CD07B12CB89}" dt="2023-01-23T11:31:05.058" v="76" actId="1076"/>
          <ac:picMkLst>
            <pc:docMk/>
            <pc:sldMk cId="0" sldId="651"/>
            <ac:picMk id="57346" creationId="{00000000-0000-0000-0000-000000000000}"/>
          </ac:picMkLst>
        </pc:picChg>
        <pc:picChg chg="mod">
          <ac:chgData name="Kyle Clark" userId="8386f11d-aac6-4cfc-9b3b-2b64aed7b16f" providerId="ADAL" clId="{3C45E319-2E32-B64B-B3FD-6CD07B12CB89}" dt="2023-01-23T11:30:33.805" v="71" actId="1076"/>
          <ac:picMkLst>
            <pc:docMk/>
            <pc:sldMk cId="0" sldId="651"/>
            <ac:picMk id="57347" creationId="{00000000-0000-0000-0000-000000000000}"/>
          </ac:picMkLst>
        </pc:picChg>
      </pc:sldChg>
      <pc:sldChg chg="modSp">
        <pc:chgData name="Kyle Clark" userId="8386f11d-aac6-4cfc-9b3b-2b64aed7b16f" providerId="ADAL" clId="{3C45E319-2E32-B64B-B3FD-6CD07B12CB89}" dt="2023-01-23T11:19:37.342" v="7" actId="20577"/>
        <pc:sldMkLst>
          <pc:docMk/>
          <pc:sldMk cId="1883002944" sldId="694"/>
        </pc:sldMkLst>
        <pc:spChg chg="mod">
          <ac:chgData name="Kyle Clark" userId="8386f11d-aac6-4cfc-9b3b-2b64aed7b16f" providerId="ADAL" clId="{3C45E319-2E32-B64B-B3FD-6CD07B12CB89}" dt="2023-01-23T11:19:37.342" v="7" actId="20577"/>
          <ac:spMkLst>
            <pc:docMk/>
            <pc:sldMk cId="1883002944" sldId="694"/>
            <ac:spMk id="5" creationId="{00000000-0000-0000-0000-000000000000}"/>
          </ac:spMkLst>
        </pc:spChg>
      </pc:sldChg>
      <pc:sldChg chg="modSp">
        <pc:chgData name="Kyle Clark" userId="8386f11d-aac6-4cfc-9b3b-2b64aed7b16f" providerId="ADAL" clId="{3C45E319-2E32-B64B-B3FD-6CD07B12CB89}" dt="2023-01-23T11:28:11.798" v="66" actId="14826"/>
        <pc:sldMkLst>
          <pc:docMk/>
          <pc:sldMk cId="3515651012" sldId="702"/>
        </pc:sldMkLst>
        <pc:picChg chg="mod">
          <ac:chgData name="Kyle Clark" userId="8386f11d-aac6-4cfc-9b3b-2b64aed7b16f" providerId="ADAL" clId="{3C45E319-2E32-B64B-B3FD-6CD07B12CB89}" dt="2023-01-23T11:28:11.798" v="66" actId="14826"/>
          <ac:picMkLst>
            <pc:docMk/>
            <pc:sldMk cId="3515651012" sldId="702"/>
            <ac:picMk id="4" creationId="{00000000-0000-0000-0000-000000000000}"/>
          </ac:picMkLst>
        </pc:picChg>
      </pc:sldChg>
      <pc:sldChg chg="modSp mod setBg">
        <pc:chgData name="Kyle Clark" userId="8386f11d-aac6-4cfc-9b3b-2b64aed7b16f" providerId="ADAL" clId="{3C45E319-2E32-B64B-B3FD-6CD07B12CB89}" dt="2023-01-23T11:36:16.655" v="132" actId="207"/>
        <pc:sldMkLst>
          <pc:docMk/>
          <pc:sldMk cId="2331396176" sldId="707"/>
        </pc:sldMkLst>
        <pc:picChg chg="mod">
          <ac:chgData name="Kyle Clark" userId="8386f11d-aac6-4cfc-9b3b-2b64aed7b16f" providerId="ADAL" clId="{3C45E319-2E32-B64B-B3FD-6CD07B12CB89}" dt="2023-01-23T11:36:16.655" v="132" actId="207"/>
          <ac:picMkLst>
            <pc:docMk/>
            <pc:sldMk cId="2331396176" sldId="707"/>
            <ac:picMk id="2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5BAB-4231-8553-886FB8C6C4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BAB-4231-8553-886FB8C6C413}"/>
              </c:ext>
            </c:extLst>
          </c:dPt>
          <c:dLbls>
            <c:dLbl>
              <c:idx val="0"/>
              <c:layout>
                <c:manualLayout>
                  <c:x val="-0.13934939630439616"/>
                  <c:y val="-0.188212457246071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AB-4231-8553-886FB8C6C413}"/>
                </c:ext>
              </c:extLst>
            </c:dLbl>
            <c:dLbl>
              <c:idx val="1"/>
              <c:layout>
                <c:manualLayout>
                  <c:x val="0.19523691210429395"/>
                  <c:y val="0.216852921024047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8638520482956"/>
                      <c:h val="0.16466282396180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AB-4231-8553-886FB8C6C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</c:v>
                </c:pt>
                <c:pt idx="1">
                  <c:v>Alcohol-Impaired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AB-4231-8553-886FB8C6C41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58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58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2-1221-47EB-A78F-4CC38632FC0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1221-47EB-A78F-4CC38632FC0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1221-47EB-A78F-4CC38632FC0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4-1221-47EB-A78F-4CC38632FC03}"/>
              </c:ext>
            </c:extLst>
          </c:dPt>
          <c:dLbls>
            <c:dLbl>
              <c:idx val="0"/>
              <c:layout>
                <c:manualLayout>
                  <c:x val="-0.29999994531933522"/>
                  <c:y val="1.18998781493958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61111111111112"/>
                      <c:h val="0.205179680077349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221-47EB-A78F-4CC38632FC03}"/>
                </c:ext>
              </c:extLst>
            </c:dLbl>
            <c:dLbl>
              <c:idx val="1"/>
              <c:layout>
                <c:manualLayout>
                  <c:x val="0.15910356517935259"/>
                  <c:y val="-8.16543926456526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21-47EB-A78F-4CC38632FC03}"/>
                </c:ext>
              </c:extLst>
            </c:dLbl>
            <c:dLbl>
              <c:idx val="2"/>
              <c:layout>
                <c:manualLayout>
                  <c:x val="-5.7422134733158381E-2"/>
                  <c:y val="4.58712623204076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21-47EB-A78F-4CC38632FC03}"/>
                </c:ext>
              </c:extLst>
            </c:dLbl>
            <c:dLbl>
              <c:idx val="3"/>
              <c:layout>
                <c:manualLayout>
                  <c:x val="-7.546090332458442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21-47EB-A78F-4CC38632F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Drivers with BAC of .08 or higher</c:v>
                </c:pt>
                <c:pt idx="1">
                  <c:v>Passengers</c:v>
                </c:pt>
                <c:pt idx="2">
                  <c:v>Occupants of other vehicles</c:v>
                </c:pt>
                <c:pt idx="3">
                  <c:v>People not in vehicles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13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E-41C1-AA63-CFA9B45F1B4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19900705712283E-3"/>
          <c:y val="5.4842903617534293E-2"/>
          <c:w val="0.97944553556143121"/>
          <c:h val="0.84609643141603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B-4CA9-BF04-71E57E17AB2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B-4CA9-BF04-71E57E17AB2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1B-4CA9-BF04-71E57E17AB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Drivers with BAC of .08 or higher</c:v>
                </c:pt>
                <c:pt idx="1">
                  <c:v>Weekdays: 12 a.m. to 3 a.m.</c:v>
                </c:pt>
                <c:pt idx="2">
                  <c:v>Weekends: 12 a.m. to 3 a.m.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0.37</c:v>
                </c:pt>
                <c:pt idx="1">
                  <c:v>0.61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8-4720-905A-A5C26FB64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929920"/>
        <c:axId val="38931456"/>
      </c:barChart>
      <c:catAx>
        <c:axId val="38929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spcAft>
                <a:spcPts val="600"/>
              </a:spcAft>
              <a:defRPr sz="14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931456"/>
        <c:crosses val="autoZero"/>
        <c:auto val="1"/>
        <c:lblAlgn val="ctr"/>
        <c:lblOffset val="100"/>
        <c:noMultiLvlLbl val="0"/>
      </c:catAx>
      <c:valAx>
        <c:axId val="389314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9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  <a:scene3d>
              <a:camera prst="orthographicFront"/>
              <a:lightRig rig="threePt" dir="t">
                <a:rot lat="0" lon="0" rev="1200000"/>
              </a:lightRig>
            </a:scene3d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0-82E3-4FE4-925B-3F502897C7C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1-82E3-4FE4-925B-3F502897C7C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5-E57F-4051-9087-B44A608933F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7-E57F-4051-9087-B44A608933F9}"/>
              </c:ext>
            </c:extLst>
          </c:dPt>
          <c:dLbls>
            <c:dLbl>
              <c:idx val="0"/>
              <c:layout>
                <c:manualLayout>
                  <c:x val="-0.18478526902887138"/>
                  <c:y val="-0.193124999999999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E3-4FE4-925B-3F502897C7CF}"/>
                </c:ext>
              </c:extLst>
            </c:dLbl>
            <c:dLbl>
              <c:idx val="1"/>
              <c:layout>
                <c:manualLayout>
                  <c:x val="0.1109671095800525"/>
                  <c:y val="0.1912005413385826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3EE8AF-5D9D-43AE-AB12-24228E9CD1AE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rgbClr val="000000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000000"/>
                        </a:solidFill>
                      </a:rPr>
                      <a:t>
</a:t>
                    </a:r>
                    <a:fld id="{F882C468-AF8B-4EC7-B214-8C1CB07C241C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rgbClr val="000000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E3-4FE4-925B-3F502897C7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Other Violations</c:v>
                </c:pt>
                <c:pt idx="1">
                  <c:v>DWI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E3-4FE4-925B-3F502897C7C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Revised: 07/2017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5F3C9D-64F7-43D2-9ADC-C9E0504F2B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608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l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ctr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Detection and General Deterrence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r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2</a:t>
            </a:r>
          </a:p>
          <a:p>
            <a:pPr>
              <a:defRPr/>
            </a:pPr>
            <a:r>
              <a:rPr lang="en-US" dirty="0"/>
              <a:t>Page </a:t>
            </a:r>
            <a:fld id="{59BE16A9-CA52-44D2-94CC-6A16D21288EF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64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48597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6600" y="2619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6944" y="3116455"/>
            <a:ext cx="6973824" cy="6044034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5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6600" y="222250"/>
            <a:ext cx="3292475" cy="2468563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49238"/>
            <a:ext cx="3292475" cy="2468562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  <a:ln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2625" y="261938"/>
            <a:ext cx="3292475" cy="2468562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  <a:ln/>
        </p:spPr>
        <p:txBody>
          <a:bodyPr/>
          <a:lstStyle/>
          <a:p>
            <a:pPr marL="179525" indent="-179525" defTabSz="95746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b="1" i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2625" y="276225"/>
            <a:ext cx="3292475" cy="2468563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61938"/>
            <a:ext cx="3292475" cy="2468562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2625" y="2889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0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8338" y="276225"/>
            <a:ext cx="3292475" cy="2468563"/>
          </a:xfrm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30188"/>
            <a:ext cx="3292475" cy="2468562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89138" y="268288"/>
            <a:ext cx="3290887" cy="2468562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242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5325" y="2762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59923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95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6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06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292475" cy="2468562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68288"/>
            <a:ext cx="3290887" cy="2468562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7225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9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2225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60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30188"/>
            <a:ext cx="3292475" cy="2468562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04788"/>
            <a:ext cx="3292475" cy="24685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290887" cy="2468562"/>
          </a:xfrm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55588"/>
            <a:ext cx="3292475" cy="2468562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5"/>
            <a:ext cx="6377355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292475" cy="2468562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682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26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2313" y="236538"/>
            <a:ext cx="3292475" cy="2468562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290887" cy="2468562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06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6563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546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3900" y="230188"/>
            <a:ext cx="3290888" cy="2468562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30188"/>
            <a:ext cx="3292475" cy="2468562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682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35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301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75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42888"/>
            <a:ext cx="3292475" cy="2468562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889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49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120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292475" cy="2468562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292475" cy="2468562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474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7735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17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61938"/>
            <a:ext cx="3292475" cy="2468562"/>
          </a:xfrm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68288"/>
            <a:ext cx="3292475" cy="2468562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2369" y="3116455"/>
            <a:ext cx="636563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538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68288"/>
            <a:ext cx="3290887" cy="2468562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236538"/>
            <a:ext cx="3292475" cy="2468562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6600" y="2619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4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492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3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36538"/>
            <a:ext cx="3292475" cy="2468562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835775" y="6432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2-</a:t>
            </a:r>
            <a:fld id="{89BCD83A-344A-4664-ABB0-16C7FBD74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229600" cy="4386726"/>
          </a:xfrm>
        </p:spPr>
        <p:txBody>
          <a:bodyPr/>
          <a:lstStyle>
            <a:lvl1pPr>
              <a:defRPr sz="2600" b="0"/>
            </a:lvl1pPr>
            <a:lvl2pPr>
              <a:defRPr sz="2400" b="0"/>
            </a:lvl2pPr>
            <a:lvl3pPr>
              <a:defRPr sz="2200" b="0"/>
            </a:lvl3pPr>
            <a:lvl4pPr>
              <a:defRPr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E87F7-D3DC-4B2F-A44E-BF6DF1CB30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5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400" b="0"/>
            </a:lvl2pPr>
            <a:lvl3pPr>
              <a:defRPr sz="2200" b="0"/>
            </a:lvl3pPr>
            <a:lvl4pPr>
              <a:defRPr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E6E5F-FBC1-4FAD-92F9-44446871F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1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33431-90C3-494B-85F6-0B76D7A6B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9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58572D-6978-4C7C-9400-7CF0EDA142E5}"/>
              </a:ext>
            </a:extLst>
          </p:cNvPr>
          <p:cNvSpPr/>
          <p:nvPr userDrawn="1"/>
        </p:nvSpPr>
        <p:spPr>
          <a:xfrm>
            <a:off x="0" y="6492875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88C49-EF4D-421E-BA89-538FCF853C7D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F4E7FE25-E2F5-4B66-AB4D-8CDAD7B613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2 – Detection and General Deterrence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17F3C-2CE1-4CAB-97D6-AB6D62E4D9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C333DE6-AF88-4A6B-87A0-65930EF0AB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750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6" name="Slide Number Placeholder 21">
            <a:extLst>
              <a:ext uri="{FF2B5EF4-FFF2-40B4-BE49-F238E27FC236}">
                <a16:creationId xmlns:a16="http://schemas.microsoft.com/office/drawing/2014/main" id="{9DD6C44D-06CE-4DB4-A5DA-E77B95817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972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6" r:id="rId2"/>
    <p:sldLayoutId id="2147483869" r:id="rId3"/>
    <p:sldLayoutId id="214748387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4675" indent="-3492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3275" indent="-34925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031875" indent="-34607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publicdomainpictures.net/view-image.php?image=91457&amp;picture=january-2015-calendar-template" TargetMode="Externa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4747" y="1989844"/>
            <a:ext cx="3556000" cy="854075"/>
          </a:xfrm>
        </p:spPr>
        <p:txBody>
          <a:bodyPr/>
          <a:lstStyle/>
          <a:p>
            <a:r>
              <a:rPr lang="en-US" altLang="en-US"/>
              <a:t>Session 2</a:t>
            </a:r>
            <a:endParaRPr lang="en-US" alt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93870" y="2919027"/>
            <a:ext cx="4077755" cy="136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Detection and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General Deterrence</a:t>
            </a:r>
          </a:p>
        </p:txBody>
      </p:sp>
      <p:pic>
        <p:nvPicPr>
          <p:cNvPr id="10" name="Picture 1" descr="C:\Users\Kathleen\Desktop\1_NHTSA pictures 2012\0576_dui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2365" y="1710635"/>
            <a:ext cx="4353685" cy="29039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159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65220"/>
            <a:ext cx="8229599" cy="669759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05680461"/>
              </p:ext>
            </p:extLst>
          </p:nvPr>
        </p:nvGraphicFramePr>
        <p:xfrm>
          <a:off x="112296" y="1429789"/>
          <a:ext cx="9031704" cy="506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05064"/>
            <a:ext cx="8229599" cy="762000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36096198"/>
              </p:ext>
            </p:extLst>
          </p:nvPr>
        </p:nvGraphicFramePr>
        <p:xfrm>
          <a:off x="24063" y="1470012"/>
          <a:ext cx="9144000" cy="524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3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/>
          <p:cNvSpPr>
            <a:spLocks noGrp="1"/>
          </p:cNvSpPr>
          <p:nvPr>
            <p:ph sz="quarter" idx="1"/>
          </p:nvPr>
        </p:nvSpPr>
        <p:spPr>
          <a:xfrm>
            <a:off x="0" y="1522352"/>
            <a:ext cx="9144000" cy="5200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/>
              <a:t>9,478 lives were lost in speed-related crashes.</a:t>
            </a: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304800" y="433338"/>
            <a:ext cx="8534400" cy="762000"/>
          </a:xfrm>
        </p:spPr>
        <p:txBody>
          <a:bodyPr/>
          <a:lstStyle/>
          <a:p>
            <a:r>
              <a:rPr lang="en-US" altLang="en-US" dirty="0"/>
              <a:t>Alcohol Facts (2019)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30774513"/>
              </p:ext>
            </p:extLst>
          </p:nvPr>
        </p:nvGraphicFramePr>
        <p:xfrm>
          <a:off x="304801" y="2759977"/>
          <a:ext cx="8411360" cy="3591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3540A73-01BD-49E6-9BCC-E6675AB250A2}"/>
              </a:ext>
            </a:extLst>
          </p:cNvPr>
          <p:cNvSpPr txBox="1">
            <a:spLocks/>
          </p:cNvSpPr>
          <p:nvPr/>
        </p:nvSpPr>
        <p:spPr bwMode="auto">
          <a:xfrm>
            <a:off x="0" y="249604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kern="0" dirty="0"/>
              <a:t>Percentage of Alcohol-Impaired Drivers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kern="0" dirty="0"/>
              <a:t>in Fatal Crashes who were Speeding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>
          <a:xfrm>
            <a:off x="457200" y="711688"/>
            <a:ext cx="8229600" cy="809542"/>
          </a:xfrm>
        </p:spPr>
        <p:txBody>
          <a:bodyPr/>
          <a:lstStyle/>
          <a:p>
            <a:r>
              <a:rPr lang="en-US" altLang="en-US" dirty="0"/>
              <a:t>Alcohol Facts</a:t>
            </a:r>
          </a:p>
        </p:txBody>
      </p:sp>
      <p:sp>
        <p:nvSpPr>
          <p:cNvPr id="4" name="Up Arrow 3"/>
          <p:cNvSpPr/>
          <p:nvPr/>
        </p:nvSpPr>
        <p:spPr>
          <a:xfrm>
            <a:off x="188274" y="1914376"/>
            <a:ext cx="3785937" cy="456689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150799" y="3778774"/>
            <a:ext cx="1860885" cy="273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higher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at night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than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during day</a:t>
            </a:r>
          </a:p>
          <a:p>
            <a:pPr marL="0" indent="0" algn="ctr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600" b="0" kern="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350041" y="1914376"/>
            <a:ext cx="3793959" cy="4566896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5" name="Content Placeholder 1"/>
          <p:cNvSpPr>
            <a:spLocks noGrp="1"/>
          </p:cNvSpPr>
          <p:nvPr>
            <p:ph sz="quarter" idx="1"/>
          </p:nvPr>
        </p:nvSpPr>
        <p:spPr>
          <a:xfrm>
            <a:off x="6384318" y="3765665"/>
            <a:ext cx="1725403" cy="2745601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more likely to have  prior conviction for DWI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3E2087-9616-41AD-A845-EA0BBCCB2C7F}"/>
              </a:ext>
            </a:extLst>
          </p:cNvPr>
          <p:cNvSpPr txBox="1">
            <a:spLocks/>
          </p:cNvSpPr>
          <p:nvPr/>
        </p:nvSpPr>
        <p:spPr bwMode="auto">
          <a:xfrm>
            <a:off x="1150798" y="2618509"/>
            <a:ext cx="1860885" cy="11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0" kern="0" dirty="0">
                <a:solidFill>
                  <a:schemeClr val="bg1"/>
                </a:solidFill>
              </a:rPr>
              <a:t>3.3x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E937477-0887-4CB2-9075-72D1A4B7EF1E}"/>
              </a:ext>
            </a:extLst>
          </p:cNvPr>
          <p:cNvSpPr txBox="1">
            <a:spLocks/>
          </p:cNvSpPr>
          <p:nvPr/>
        </p:nvSpPr>
        <p:spPr bwMode="auto">
          <a:xfrm>
            <a:off x="6312569" y="2515002"/>
            <a:ext cx="1883780" cy="125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600" kern="0" dirty="0">
                <a:solidFill>
                  <a:schemeClr val="bg1"/>
                </a:solidFill>
              </a:rPr>
              <a:t>4x</a:t>
            </a:r>
            <a:endParaRPr lang="en-US" sz="3600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745" grpId="0" build="p"/>
      <p:bldP spid="10" grpId="0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29444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Alcohol Facts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Graphic 3" descr="Woman">
            <a:extLst>
              <a:ext uri="{FF2B5EF4-FFF2-40B4-BE49-F238E27FC236}">
                <a16:creationId xmlns:a16="http://schemas.microsoft.com/office/drawing/2014/main" id="{309E4B73-75E1-4630-8974-8A6A942C8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658" y="4784396"/>
            <a:ext cx="914400" cy="91440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0629D549-488F-41FF-811E-B1501E4EE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184" y="4784396"/>
            <a:ext cx="914400" cy="914400"/>
          </a:xfrm>
          <a:prstGeom prst="rect">
            <a:avLst/>
          </a:prstGeom>
        </p:spPr>
      </p:pic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7AFDCE8-FE88-4002-BBDE-50C1926FD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6821" y="4784396"/>
            <a:ext cx="914400" cy="914400"/>
          </a:xfrm>
          <a:prstGeom prst="rect">
            <a:avLst/>
          </a:prstGeom>
        </p:spPr>
      </p:pic>
      <p:pic>
        <p:nvPicPr>
          <p:cNvPr id="14" name="Graphic 13" descr="Man">
            <a:extLst>
              <a:ext uri="{FF2B5EF4-FFF2-40B4-BE49-F238E27FC236}">
                <a16:creationId xmlns:a16="http://schemas.microsoft.com/office/drawing/2014/main" id="{E980C62B-CA21-4F6C-9F0E-6C71CF9F6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03" y="4203595"/>
            <a:ext cx="914400" cy="914400"/>
          </a:xfrm>
          <a:prstGeom prst="rect">
            <a:avLst/>
          </a:prstGeom>
        </p:spPr>
      </p:pic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3DBB480D-7ABD-4E8C-A0D5-262DD9F4D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621" y="5365197"/>
            <a:ext cx="914400" cy="914400"/>
          </a:xfrm>
          <a:prstGeom prst="rect">
            <a:avLst/>
          </a:prstGeom>
        </p:spPr>
      </p:pic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0A0EBE9C-BA56-4272-B13E-E1ADD8384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7742" y="1935431"/>
            <a:ext cx="914400" cy="914400"/>
          </a:xfrm>
          <a:prstGeom prst="rect">
            <a:avLst/>
          </a:prstGeom>
        </p:spPr>
      </p:pic>
      <p:pic>
        <p:nvPicPr>
          <p:cNvPr id="17" name="Graphic 16" descr="Man">
            <a:extLst>
              <a:ext uri="{FF2B5EF4-FFF2-40B4-BE49-F238E27FC236}">
                <a16:creationId xmlns:a16="http://schemas.microsoft.com/office/drawing/2014/main" id="{7C1A92FA-0FCB-4B54-B428-2E784B8CC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1379" y="1935431"/>
            <a:ext cx="914400" cy="914400"/>
          </a:xfrm>
          <a:prstGeom prst="rect">
            <a:avLst/>
          </a:prstGeom>
        </p:spPr>
      </p:pic>
      <p:pic>
        <p:nvPicPr>
          <p:cNvPr id="18" name="Graphic 17" descr="Man">
            <a:extLst>
              <a:ext uri="{FF2B5EF4-FFF2-40B4-BE49-F238E27FC236}">
                <a16:creationId xmlns:a16="http://schemas.microsoft.com/office/drawing/2014/main" id="{70C5AD7A-FACA-4798-84AA-DD144DA2F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4179" y="2516232"/>
            <a:ext cx="914400" cy="914400"/>
          </a:xfrm>
          <a:prstGeom prst="rect">
            <a:avLst/>
          </a:prstGeom>
        </p:spPr>
      </p:pic>
      <p:pic>
        <p:nvPicPr>
          <p:cNvPr id="19" name="Graphic 18" descr="Woman">
            <a:extLst>
              <a:ext uri="{FF2B5EF4-FFF2-40B4-BE49-F238E27FC236}">
                <a16:creationId xmlns:a16="http://schemas.microsoft.com/office/drawing/2014/main" id="{476957CE-9AB8-4F42-8FFC-E1A7718AE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9540" y="2175778"/>
            <a:ext cx="914400" cy="914400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E6FDE98-F5D4-49BC-849D-7B9C23CDA190}"/>
              </a:ext>
            </a:extLst>
          </p:cNvPr>
          <p:cNvSpPr txBox="1">
            <a:spLocks/>
          </p:cNvSpPr>
          <p:nvPr/>
        </p:nvSpPr>
        <p:spPr bwMode="auto">
          <a:xfrm>
            <a:off x="613184" y="1917509"/>
            <a:ext cx="3999137" cy="144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3</a:t>
            </a:r>
            <a:r>
              <a:rPr lang="en-US" sz="3600" b="1" kern="0" dirty="0"/>
              <a:t> </a:t>
            </a:r>
            <a:r>
              <a:rPr lang="en-US" kern="0" dirty="0"/>
              <a:t>male drivers to </a:t>
            </a:r>
            <a:r>
              <a:rPr lang="en-US" sz="3600" b="1" kern="0" dirty="0">
                <a:solidFill>
                  <a:schemeClr val="bg2"/>
                </a:solidFill>
              </a:rPr>
              <a:t>1</a:t>
            </a:r>
            <a:r>
              <a:rPr lang="en-US" kern="0" dirty="0"/>
              <a:t> female driver involved in fatal crashes</a:t>
            </a:r>
          </a:p>
        </p:txBody>
      </p:sp>
      <p:sp>
        <p:nvSpPr>
          <p:cNvPr id="33793" name="Content Placeholder 1"/>
          <p:cNvSpPr>
            <a:spLocks noGrp="1"/>
          </p:cNvSpPr>
          <p:nvPr>
            <p:ph sz="quarter" idx="1"/>
          </p:nvPr>
        </p:nvSpPr>
        <p:spPr>
          <a:xfrm>
            <a:off x="4486770" y="4138974"/>
            <a:ext cx="4552022" cy="178275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dirty="0">
                <a:solidFill>
                  <a:schemeClr val="tx2"/>
                </a:solidFill>
              </a:rPr>
              <a:t>4</a:t>
            </a:r>
            <a:r>
              <a:rPr lang="en-US" dirty="0"/>
              <a:t> male alcohol-impaired drivers to    female alcohol-impaired driver involved fatal crashes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16ED2-5BF8-40E0-B469-B10CB964F197}"/>
              </a:ext>
            </a:extLst>
          </p:cNvPr>
          <p:cNvSpPr txBox="1"/>
          <p:nvPr/>
        </p:nvSpPr>
        <p:spPr>
          <a:xfrm>
            <a:off x="5808351" y="452815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1</a:t>
            </a:r>
            <a:endParaRPr lang="en-US" sz="3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0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793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The fear of arrest</a:t>
            </a:r>
          </a:p>
          <a:p>
            <a:pPr marL="0" indent="0"/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General Deterrence</a:t>
            </a:r>
          </a:p>
        </p:txBody>
      </p:sp>
      <p:pic>
        <p:nvPicPr>
          <p:cNvPr id="8" name="Picture 6" descr="MP900400849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8" y="2410065"/>
            <a:ext cx="5618142" cy="37442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73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There is no reason to fear arrest</a:t>
            </a:r>
          </a:p>
          <a:p>
            <a:pPr marL="0" indent="0"/>
            <a:endParaRPr lang="en-US" altLang="en-US" dirty="0"/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General Deterrence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02" y="2274672"/>
            <a:ext cx="5729196" cy="38213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5344620"/>
            <a:ext cx="8504238" cy="9231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Citations issued to violators later found to have BACs between 0.10 and 0.20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Fort Lauderdale BAC Study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732373453"/>
              </p:ext>
            </p:extLst>
          </p:nvPr>
        </p:nvGraphicFramePr>
        <p:xfrm>
          <a:off x="1447425" y="128062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0399EB-03EA-410D-B389-E2B4A562C664}"/>
              </a:ext>
            </a:extLst>
          </p:cNvPr>
          <p:cNvSpPr/>
          <p:nvPr/>
        </p:nvSpPr>
        <p:spPr>
          <a:xfrm>
            <a:off x="0" y="2605789"/>
            <a:ext cx="9144000" cy="25163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459888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For every DWI violator arrested…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Three others were contacted and released</a:t>
            </a: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Fort Lauderdale BAC Study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5FB17-552D-4B97-AF6D-8BE59E5F8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80" y="2938833"/>
            <a:ext cx="2743200" cy="1831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7A3E5-FC54-4EDF-A615-BD497BF2D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3" y="2938833"/>
            <a:ext cx="2743200" cy="1831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E39021-37E4-4F37-82FA-F96017C1D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87" y="2938989"/>
            <a:ext cx="2743200" cy="1830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949" y="2050026"/>
            <a:ext cx="8229600" cy="384041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Avoid committing DWI</a:t>
            </a:r>
            <a:endParaRPr lang="en-US" dirty="0">
              <a:solidFill>
                <a:srgbClr val="FF0000"/>
              </a:solidFill>
            </a:endParaRP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Control drinking prior to driving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Select alternative transportation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Avoid riding with impaired drivers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Recognize impaired driving is unacceptable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86699"/>
            <a:ext cx="8534400" cy="1150374"/>
          </a:xfrm>
        </p:spPr>
        <p:txBody>
          <a:bodyPr/>
          <a:lstStyle/>
          <a:p>
            <a:r>
              <a:rPr lang="en-US" altLang="en-US" dirty="0"/>
              <a:t>The Ultimate Goal: </a:t>
            </a:r>
            <a:br>
              <a:rPr lang="en-US" altLang="en-US" dirty="0"/>
            </a:br>
            <a:r>
              <a:rPr lang="en-US" altLang="en-US" dirty="0"/>
              <a:t>Changing Behavior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53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dirty="0"/>
              <a:t>Describe frequency of DWI violations and crashes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Define general deterrence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Describe relationship between detection and general deterrence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Describe a brief overview of alcohol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Identify common types of alcohol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4E136443-CE4F-454D-991D-30436776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1623" y="3266674"/>
            <a:ext cx="3062377" cy="306237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5820430-5D5C-4D64-92D0-9DD5EC1FDB3A}"/>
              </a:ext>
            </a:extLst>
          </p:cNvPr>
          <p:cNvSpPr txBox="1">
            <a:spLocks/>
          </p:cNvSpPr>
          <p:nvPr/>
        </p:nvSpPr>
        <p:spPr bwMode="auto">
          <a:xfrm>
            <a:off x="400496" y="4784656"/>
            <a:ext cx="6004354" cy="13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8925" lvl="1" indent="-231775" eaLnBrk="1" hangingPunct="1">
              <a:spcBef>
                <a:spcPts val="1800"/>
              </a:spcBef>
              <a:spcAft>
                <a:spcPts val="0"/>
              </a:spcAft>
              <a:buFont typeface="Arial" charset="0"/>
              <a:buChar char="•"/>
              <a:tabLst>
                <a:tab pos="7718425" algn="l"/>
              </a:tabLst>
            </a:pPr>
            <a:r>
              <a:rPr lang="en-US" altLang="en-US" sz="2600" kern="0" dirty="0"/>
              <a:t>Describe physiological processes </a:t>
            </a:r>
            <a:br>
              <a:rPr lang="en-US" altLang="en-US" sz="2600" kern="0" dirty="0"/>
            </a:br>
            <a:r>
              <a:rPr lang="en-US" altLang="en-US" sz="2600" kern="0" dirty="0"/>
              <a:t>of absorption, distribution, and elimination of alcohol in the body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9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2037941"/>
            <a:ext cx="3432653" cy="53302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Prevention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 Approaches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A picture containing text, car, outdoor&#10;&#10;Description automatically generated">
            <a:extLst>
              <a:ext uri="{FF2B5EF4-FFF2-40B4-BE49-F238E27FC236}">
                <a16:creationId xmlns:a16="http://schemas.microsoft.com/office/drawing/2014/main" id="{1CCDB069-8D6D-4397-8348-4FAA2ACF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0967"/>
            <a:ext cx="3432653" cy="3432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99D3B-57C9-4D50-9B0E-23758F5D9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24" y="2704199"/>
            <a:ext cx="3429000" cy="3238283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22BBD96-9673-4248-B41E-51F069893AEE}"/>
              </a:ext>
            </a:extLst>
          </p:cNvPr>
          <p:cNvSpPr txBox="1">
            <a:spLocks/>
          </p:cNvSpPr>
          <p:nvPr/>
        </p:nvSpPr>
        <p:spPr bwMode="auto">
          <a:xfrm>
            <a:off x="4799825" y="2037941"/>
            <a:ext cx="3428999" cy="5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Deterrence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841913"/>
            <a:ext cx="4455984" cy="317417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Promote positive attitudes </a:t>
            </a:r>
          </a:p>
          <a:p>
            <a:pPr>
              <a:spcAft>
                <a:spcPts val="1800"/>
              </a:spcAft>
            </a:pPr>
            <a:r>
              <a:rPr lang="en-US" dirty="0"/>
              <a:t>DWI is wrong</a:t>
            </a:r>
          </a:p>
          <a:p>
            <a:pPr>
              <a:spcAft>
                <a:spcPts val="1800"/>
              </a:spcAft>
            </a:pPr>
            <a:r>
              <a:rPr lang="en-US" dirty="0"/>
              <a:t>No one has the right to endanger others</a:t>
            </a:r>
          </a:p>
          <a:p>
            <a:pPr>
              <a:spcAft>
                <a:spcPts val="1800"/>
              </a:spcAft>
            </a:pPr>
            <a:r>
              <a:rPr lang="en-US" dirty="0"/>
              <a:t>DWI cannot be tolerated </a:t>
            </a:r>
            <a:br>
              <a:rPr lang="en-US" dirty="0"/>
            </a:br>
            <a:r>
              <a:rPr lang="en-US" dirty="0"/>
              <a:t>or condoned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Prevention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719" y="2773066"/>
            <a:ext cx="3690850" cy="131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6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588963" y="2282825"/>
            <a:ext cx="4334540" cy="22923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Driving public's fear of being arrested</a:t>
            </a:r>
          </a:p>
          <a:p>
            <a:pPr>
              <a:spcAft>
                <a:spcPts val="1800"/>
              </a:spcAft>
            </a:pPr>
            <a:r>
              <a:rPr lang="en-US" dirty="0"/>
              <a:t>Enough violators must be arrested to convince public they will get caught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Deterrence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2282825"/>
            <a:ext cx="34385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Deterrence is negative reinforcement</a:t>
            </a:r>
          </a:p>
          <a:p>
            <a:r>
              <a:rPr lang="en-US" dirty="0"/>
              <a:t>Strives to change DWI behavior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Deterrence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5" y="2671622"/>
            <a:ext cx="5308830" cy="35462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022479"/>
            <a:ext cx="8229600" cy="6367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Long term costs and inconvenience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640079"/>
            <a:ext cx="8229600" cy="940627"/>
          </a:xfrm>
        </p:spPr>
        <p:txBody>
          <a:bodyPr/>
          <a:lstStyle/>
          <a:p>
            <a:r>
              <a:rPr lang="en-US" altLang="en-US" dirty="0"/>
              <a:t>The Fear of Being                       Caught and Punished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5298" name="Picture 2" descr="C:\Users\pam.mccaskill\AppData\Local\Microsoft\Windows\Temporary Internet Files\Content.IE5\G3PAUUMU\Money_Cash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3025833"/>
            <a:ext cx="3625679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pam.mccaskill\AppData\Local\Microsoft\Windows\Temporary Internet Files\Content.IE5\IV7LRBM3\jail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18" y="3025833"/>
            <a:ext cx="4311549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3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55583" y="1985453"/>
            <a:ext cx="4253947" cy="3126658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Caught and arrested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Public must perceive appreciable </a:t>
            </a:r>
            <a:r>
              <a:rPr lang="en-US" u="sng" kern="1200" dirty="0"/>
              <a:t>risk</a:t>
            </a:r>
            <a:r>
              <a:rPr lang="en-US" kern="1200" dirty="0"/>
              <a:t> of being caught and convicted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Enforcement creates and sustains fear of being caught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603425"/>
            <a:ext cx="9144000" cy="762000"/>
          </a:xfrm>
        </p:spPr>
        <p:txBody>
          <a:bodyPr/>
          <a:lstStyle/>
          <a:p>
            <a:r>
              <a:rPr lang="en-US" altLang="en-US" dirty="0"/>
              <a:t>Specific Deterrence</a:t>
            </a:r>
          </a:p>
        </p:txBody>
      </p:sp>
      <p:pic>
        <p:nvPicPr>
          <p:cNvPr id="4" name="Picture 3" descr="Alcohol &lt;strong&gt;checkpoint ahead&lt;/strong&gt; | Bay to Breakers | Nick Dougla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5" y="2136239"/>
            <a:ext cx="3766781" cy="28250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0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308819" y="1935898"/>
            <a:ext cx="8526361" cy="9891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b="1" kern="1200" dirty="0"/>
              <a:t>Supportive roles: </a:t>
            </a:r>
            <a:br>
              <a:rPr lang="en-US" kern="1200" dirty="0"/>
            </a:br>
            <a:r>
              <a:rPr lang="en-US" kern="1200" dirty="0"/>
              <a:t>Legislators, Prosecutors, Judiciary, Media</a:t>
            </a:r>
          </a:p>
        </p:txBody>
      </p:sp>
      <p:sp>
        <p:nvSpPr>
          <p:cNvPr id="30723" name="Title 2"/>
          <p:cNvSpPr>
            <a:spLocks noGrp="1"/>
          </p:cNvSpPr>
          <p:nvPr>
            <p:ph type="title"/>
          </p:nvPr>
        </p:nvSpPr>
        <p:spPr>
          <a:xfrm>
            <a:off x="0" y="669925"/>
            <a:ext cx="9144000" cy="762000"/>
          </a:xfrm>
        </p:spPr>
        <p:txBody>
          <a:bodyPr/>
          <a:lstStyle/>
          <a:p>
            <a:r>
              <a:rPr lang="en-US" altLang="en-US" dirty="0"/>
              <a:t>Specific Deterrence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6"/>
          <a:stretch/>
        </p:blipFill>
        <p:spPr bwMode="auto">
          <a:xfrm>
            <a:off x="308820" y="3429000"/>
            <a:ext cx="4064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179" y="3429000"/>
            <a:ext cx="4064001" cy="228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524669" y="1893404"/>
            <a:ext cx="8094662" cy="10338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For every DWI violator arrested, there are approximately 100 undetected DWI violations.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>
          <a:xfrm>
            <a:off x="304800" y="669925"/>
            <a:ext cx="8534400" cy="762000"/>
          </a:xfrm>
        </p:spPr>
        <p:txBody>
          <a:bodyPr/>
          <a:lstStyle/>
          <a:p>
            <a:r>
              <a:rPr lang="en-US" altLang="en-US" dirty="0"/>
              <a:t>How Much Deterrence is Enough?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73E36F-83BE-4E56-9D6E-4F63767375AD}"/>
              </a:ext>
            </a:extLst>
          </p:cNvPr>
          <p:cNvGrpSpPr/>
          <p:nvPr/>
        </p:nvGrpSpPr>
        <p:grpSpPr>
          <a:xfrm>
            <a:off x="3213918" y="3762966"/>
            <a:ext cx="2565437" cy="2489085"/>
            <a:chOff x="-6045" y="3790512"/>
            <a:chExt cx="2565437" cy="2489085"/>
          </a:xfrm>
        </p:grpSpPr>
        <p:pic>
          <p:nvPicPr>
            <p:cNvPr id="21" name="Graphic 20" descr="Woman">
              <a:extLst>
                <a:ext uri="{FF2B5EF4-FFF2-40B4-BE49-F238E27FC236}">
                  <a16:creationId xmlns:a16="http://schemas.microsoft.com/office/drawing/2014/main" id="{2CD884DB-893B-4EB7-890F-7FBA202D6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02513" y="5719259"/>
              <a:ext cx="468816" cy="468816"/>
            </a:xfrm>
            <a:prstGeom prst="rect">
              <a:avLst/>
            </a:prstGeom>
          </p:spPr>
        </p:pic>
        <p:pic>
          <p:nvPicPr>
            <p:cNvPr id="22" name="Graphic 21" descr="Man">
              <a:extLst>
                <a:ext uri="{FF2B5EF4-FFF2-40B4-BE49-F238E27FC236}">
                  <a16:creationId xmlns:a16="http://schemas.microsoft.com/office/drawing/2014/main" id="{80617A1F-4D3E-49A6-8F61-80229C2E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3184" y="5229980"/>
              <a:ext cx="468816" cy="468816"/>
            </a:xfrm>
            <a:prstGeom prst="rect">
              <a:avLst/>
            </a:prstGeom>
          </p:spPr>
        </p:pic>
        <p:pic>
          <p:nvPicPr>
            <p:cNvPr id="23" name="Graphic 22" descr="Man">
              <a:extLst>
                <a:ext uri="{FF2B5EF4-FFF2-40B4-BE49-F238E27FC236}">
                  <a16:creationId xmlns:a16="http://schemas.microsoft.com/office/drawing/2014/main" id="{F6BB3876-FBD8-45F6-97B0-A43C3CA9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66821" y="5229980"/>
              <a:ext cx="468816" cy="468816"/>
            </a:xfrm>
            <a:prstGeom prst="rect">
              <a:avLst/>
            </a:prstGeom>
          </p:spPr>
        </p:pic>
        <p:pic>
          <p:nvPicPr>
            <p:cNvPr id="24" name="Graphic 23" descr="Man">
              <a:extLst>
                <a:ext uri="{FF2B5EF4-FFF2-40B4-BE49-F238E27FC236}">
                  <a16:creationId xmlns:a16="http://schemas.microsoft.com/office/drawing/2014/main" id="{9A6D1926-50A5-4A2F-A124-B3A675D7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003" y="4649179"/>
              <a:ext cx="468816" cy="468816"/>
            </a:xfrm>
            <a:prstGeom prst="rect">
              <a:avLst/>
            </a:prstGeom>
          </p:spPr>
        </p:pic>
        <p:pic>
          <p:nvPicPr>
            <p:cNvPr id="25" name="Graphic 24" descr="Man">
              <a:extLst>
                <a:ext uri="{FF2B5EF4-FFF2-40B4-BE49-F238E27FC236}">
                  <a16:creationId xmlns:a16="http://schemas.microsoft.com/office/drawing/2014/main" id="{3CCDC6A8-A0BC-4139-BE29-C95059755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9621" y="5810781"/>
              <a:ext cx="468816" cy="468816"/>
            </a:xfrm>
            <a:prstGeom prst="rect">
              <a:avLst/>
            </a:prstGeom>
          </p:spPr>
        </p:pic>
        <p:pic>
          <p:nvPicPr>
            <p:cNvPr id="26" name="Graphic 25" descr="Woman">
              <a:extLst>
                <a:ext uri="{FF2B5EF4-FFF2-40B4-BE49-F238E27FC236}">
                  <a16:creationId xmlns:a16="http://schemas.microsoft.com/office/drawing/2014/main" id="{5A92FBA9-8101-40D6-B815-92647125D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284" y="5627737"/>
              <a:ext cx="468816" cy="468816"/>
            </a:xfrm>
            <a:prstGeom prst="rect">
              <a:avLst/>
            </a:prstGeom>
          </p:spPr>
        </p:pic>
        <p:pic>
          <p:nvPicPr>
            <p:cNvPr id="27" name="Graphic 26" descr="Man">
              <a:extLst>
                <a:ext uri="{FF2B5EF4-FFF2-40B4-BE49-F238E27FC236}">
                  <a16:creationId xmlns:a16="http://schemas.microsoft.com/office/drawing/2014/main" id="{C6443160-383D-444F-9478-0842DBA0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045" y="5138458"/>
              <a:ext cx="468816" cy="468816"/>
            </a:xfrm>
            <a:prstGeom prst="rect">
              <a:avLst/>
            </a:prstGeom>
          </p:spPr>
        </p:pic>
        <p:pic>
          <p:nvPicPr>
            <p:cNvPr id="28" name="Graphic 27" descr="Man">
              <a:extLst>
                <a:ext uri="{FF2B5EF4-FFF2-40B4-BE49-F238E27FC236}">
                  <a16:creationId xmlns:a16="http://schemas.microsoft.com/office/drawing/2014/main" id="{CA4D723F-85AC-4099-A406-328FF6C0D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7592" y="5138458"/>
              <a:ext cx="468816" cy="468816"/>
            </a:xfrm>
            <a:prstGeom prst="rect">
              <a:avLst/>
            </a:prstGeom>
          </p:spPr>
        </p:pic>
        <p:pic>
          <p:nvPicPr>
            <p:cNvPr id="29" name="Graphic 28" descr="Man">
              <a:extLst>
                <a:ext uri="{FF2B5EF4-FFF2-40B4-BE49-F238E27FC236}">
                  <a16:creationId xmlns:a16="http://schemas.microsoft.com/office/drawing/2014/main" id="{4C9282AB-A2BA-4AA6-9F69-B3106A2C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774" y="4557657"/>
              <a:ext cx="468816" cy="468816"/>
            </a:xfrm>
            <a:prstGeom prst="rect">
              <a:avLst/>
            </a:prstGeom>
          </p:spPr>
        </p:pic>
        <p:pic>
          <p:nvPicPr>
            <p:cNvPr id="30" name="Graphic 29" descr="Man">
              <a:extLst>
                <a:ext uri="{FF2B5EF4-FFF2-40B4-BE49-F238E27FC236}">
                  <a16:creationId xmlns:a16="http://schemas.microsoft.com/office/drawing/2014/main" id="{29DD46D4-5FD1-424E-A899-2CF99B43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0392" y="5719259"/>
              <a:ext cx="468816" cy="468816"/>
            </a:xfrm>
            <a:prstGeom prst="rect">
              <a:avLst/>
            </a:prstGeom>
          </p:spPr>
        </p:pic>
        <p:pic>
          <p:nvPicPr>
            <p:cNvPr id="31" name="Graphic 30" descr="Woman">
              <a:extLst>
                <a:ext uri="{FF2B5EF4-FFF2-40B4-BE49-F238E27FC236}">
                  <a16:creationId xmlns:a16="http://schemas.microsoft.com/office/drawing/2014/main" id="{C000A81C-D182-4473-BEE2-2A6B107E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26268" y="5593112"/>
              <a:ext cx="468816" cy="468816"/>
            </a:xfrm>
            <a:prstGeom prst="rect">
              <a:avLst/>
            </a:prstGeom>
          </p:spPr>
        </p:pic>
        <p:pic>
          <p:nvPicPr>
            <p:cNvPr id="32" name="Graphic 31" descr="Man">
              <a:extLst>
                <a:ext uri="{FF2B5EF4-FFF2-40B4-BE49-F238E27FC236}">
                  <a16:creationId xmlns:a16="http://schemas.microsoft.com/office/drawing/2014/main" id="{6163D5C2-F648-48D9-9B9B-766D5A19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6939" y="5103833"/>
              <a:ext cx="468816" cy="468816"/>
            </a:xfrm>
            <a:prstGeom prst="rect">
              <a:avLst/>
            </a:prstGeom>
          </p:spPr>
        </p:pic>
        <p:pic>
          <p:nvPicPr>
            <p:cNvPr id="33" name="Graphic 32" descr="Man">
              <a:extLst>
                <a:ext uri="{FF2B5EF4-FFF2-40B4-BE49-F238E27FC236}">
                  <a16:creationId xmlns:a16="http://schemas.microsoft.com/office/drawing/2014/main" id="{E5F218FA-80D6-4FE0-A148-272FCA69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576" y="5103833"/>
              <a:ext cx="468816" cy="468816"/>
            </a:xfrm>
            <a:prstGeom prst="rect">
              <a:avLst/>
            </a:prstGeom>
          </p:spPr>
        </p:pic>
        <p:pic>
          <p:nvPicPr>
            <p:cNvPr id="34" name="Graphic 33" descr="Man">
              <a:extLst>
                <a:ext uri="{FF2B5EF4-FFF2-40B4-BE49-F238E27FC236}">
                  <a16:creationId xmlns:a16="http://schemas.microsoft.com/office/drawing/2014/main" id="{89EDDBCF-906D-43C9-9181-3AEFAE720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63758" y="4523032"/>
              <a:ext cx="468816" cy="468816"/>
            </a:xfrm>
            <a:prstGeom prst="rect">
              <a:avLst/>
            </a:prstGeom>
          </p:spPr>
        </p:pic>
        <p:pic>
          <p:nvPicPr>
            <p:cNvPr id="35" name="Graphic 34" descr="Man">
              <a:extLst>
                <a:ext uri="{FF2B5EF4-FFF2-40B4-BE49-F238E27FC236}">
                  <a16:creationId xmlns:a16="http://schemas.microsoft.com/office/drawing/2014/main" id="{508E6B7B-1BF1-42D5-A95B-5B279033F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3376" y="5684634"/>
              <a:ext cx="468816" cy="468816"/>
            </a:xfrm>
            <a:prstGeom prst="rect">
              <a:avLst/>
            </a:prstGeom>
          </p:spPr>
        </p:pic>
        <p:pic>
          <p:nvPicPr>
            <p:cNvPr id="36" name="Graphic 35" descr="Woman">
              <a:extLst>
                <a:ext uri="{FF2B5EF4-FFF2-40B4-BE49-F238E27FC236}">
                  <a16:creationId xmlns:a16="http://schemas.microsoft.com/office/drawing/2014/main" id="{9F9B69AE-3E90-4284-80D1-6820BA43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13326" y="4657085"/>
              <a:ext cx="468816" cy="468816"/>
            </a:xfrm>
            <a:prstGeom prst="rect">
              <a:avLst/>
            </a:prstGeom>
          </p:spPr>
        </p:pic>
        <p:pic>
          <p:nvPicPr>
            <p:cNvPr id="37" name="Graphic 36" descr="Man">
              <a:extLst>
                <a:ext uri="{FF2B5EF4-FFF2-40B4-BE49-F238E27FC236}">
                  <a16:creationId xmlns:a16="http://schemas.microsoft.com/office/drawing/2014/main" id="{9D0BD340-9A10-49C3-8235-C71EABFB3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3997" y="4167806"/>
              <a:ext cx="468816" cy="468816"/>
            </a:xfrm>
            <a:prstGeom prst="rect">
              <a:avLst/>
            </a:prstGeom>
          </p:spPr>
        </p:pic>
        <p:pic>
          <p:nvPicPr>
            <p:cNvPr id="38" name="Graphic 37" descr="Man">
              <a:extLst>
                <a:ext uri="{FF2B5EF4-FFF2-40B4-BE49-F238E27FC236}">
                  <a16:creationId xmlns:a16="http://schemas.microsoft.com/office/drawing/2014/main" id="{04970847-6CCE-465F-ADC5-8331EF1A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7634" y="4167806"/>
              <a:ext cx="468816" cy="468816"/>
            </a:xfrm>
            <a:prstGeom prst="rect">
              <a:avLst/>
            </a:prstGeom>
          </p:spPr>
        </p:pic>
        <p:pic>
          <p:nvPicPr>
            <p:cNvPr id="39" name="Graphic 38" descr="Man">
              <a:extLst>
                <a:ext uri="{FF2B5EF4-FFF2-40B4-BE49-F238E27FC236}">
                  <a16:creationId xmlns:a16="http://schemas.microsoft.com/office/drawing/2014/main" id="{E30E6466-540B-46F3-8585-D793F2EB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003" y="5352458"/>
              <a:ext cx="468816" cy="468816"/>
            </a:xfrm>
            <a:prstGeom prst="rect">
              <a:avLst/>
            </a:prstGeom>
          </p:spPr>
        </p:pic>
        <p:pic>
          <p:nvPicPr>
            <p:cNvPr id="40" name="Graphic 39" descr="Man">
              <a:extLst>
                <a:ext uri="{FF2B5EF4-FFF2-40B4-BE49-F238E27FC236}">
                  <a16:creationId xmlns:a16="http://schemas.microsoft.com/office/drawing/2014/main" id="{CB3209B4-5A5E-46BA-9A99-48BEFE93F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20434" y="4748607"/>
              <a:ext cx="468816" cy="468816"/>
            </a:xfrm>
            <a:prstGeom prst="rect">
              <a:avLst/>
            </a:prstGeom>
          </p:spPr>
        </p:pic>
        <p:pic>
          <p:nvPicPr>
            <p:cNvPr id="41" name="Graphic 40" descr="Woman">
              <a:extLst>
                <a:ext uri="{FF2B5EF4-FFF2-40B4-BE49-F238E27FC236}">
                  <a16:creationId xmlns:a16="http://schemas.microsoft.com/office/drawing/2014/main" id="{2E4ADCAB-D7FB-408E-83D6-574EF5041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51881" y="4358779"/>
              <a:ext cx="468816" cy="468816"/>
            </a:xfrm>
            <a:prstGeom prst="rect">
              <a:avLst/>
            </a:prstGeom>
          </p:spPr>
        </p:pic>
        <p:pic>
          <p:nvPicPr>
            <p:cNvPr id="42" name="Graphic 41" descr="Man">
              <a:extLst>
                <a:ext uri="{FF2B5EF4-FFF2-40B4-BE49-F238E27FC236}">
                  <a16:creationId xmlns:a16="http://schemas.microsoft.com/office/drawing/2014/main" id="{CBED70AA-1477-40A8-B873-C4012EA9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771" y="3819405"/>
              <a:ext cx="468816" cy="468816"/>
            </a:xfrm>
            <a:prstGeom prst="rect">
              <a:avLst/>
            </a:prstGeom>
          </p:spPr>
        </p:pic>
        <p:pic>
          <p:nvPicPr>
            <p:cNvPr id="43" name="Graphic 42" descr="Man">
              <a:extLst>
                <a:ext uri="{FF2B5EF4-FFF2-40B4-BE49-F238E27FC236}">
                  <a16:creationId xmlns:a16="http://schemas.microsoft.com/office/drawing/2014/main" id="{2820609E-2A18-4025-B59A-F2313029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6408" y="3819405"/>
              <a:ext cx="468816" cy="468816"/>
            </a:xfrm>
            <a:prstGeom prst="rect">
              <a:avLst/>
            </a:prstGeom>
          </p:spPr>
        </p:pic>
        <p:pic>
          <p:nvPicPr>
            <p:cNvPr id="44" name="Graphic 43" descr="Man">
              <a:extLst>
                <a:ext uri="{FF2B5EF4-FFF2-40B4-BE49-F238E27FC236}">
                  <a16:creationId xmlns:a16="http://schemas.microsoft.com/office/drawing/2014/main" id="{7E724E53-D296-4A50-8A70-6826606E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9252" y="3790512"/>
              <a:ext cx="468816" cy="468816"/>
            </a:xfrm>
            <a:prstGeom prst="rect">
              <a:avLst/>
            </a:prstGeom>
          </p:spPr>
        </p:pic>
        <p:pic>
          <p:nvPicPr>
            <p:cNvPr id="45" name="Graphic 44" descr="Man">
              <a:extLst>
                <a:ext uri="{FF2B5EF4-FFF2-40B4-BE49-F238E27FC236}">
                  <a16:creationId xmlns:a16="http://schemas.microsoft.com/office/drawing/2014/main" id="{BB088A58-83CD-40BC-949C-2D2F549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9208" y="4400206"/>
              <a:ext cx="468816" cy="4688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36642-8D80-481F-9D73-3E293EBD399D}"/>
              </a:ext>
            </a:extLst>
          </p:cNvPr>
          <p:cNvGrpSpPr/>
          <p:nvPr/>
        </p:nvGrpSpPr>
        <p:grpSpPr>
          <a:xfrm>
            <a:off x="4833074" y="3681937"/>
            <a:ext cx="2796049" cy="2692592"/>
            <a:chOff x="2343940" y="3491024"/>
            <a:chExt cx="2796049" cy="2692592"/>
          </a:xfrm>
        </p:grpSpPr>
        <p:pic>
          <p:nvPicPr>
            <p:cNvPr id="51" name="Graphic 50" descr="Woman">
              <a:extLst>
                <a:ext uri="{FF2B5EF4-FFF2-40B4-BE49-F238E27FC236}">
                  <a16:creationId xmlns:a16="http://schemas.microsoft.com/office/drawing/2014/main" id="{BC950A1F-DF05-4CD8-9711-9BE881CDE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3110" y="5623278"/>
              <a:ext cx="468816" cy="468816"/>
            </a:xfrm>
            <a:prstGeom prst="rect">
              <a:avLst/>
            </a:prstGeom>
          </p:spPr>
        </p:pic>
        <p:pic>
          <p:nvPicPr>
            <p:cNvPr id="52" name="Graphic 51" descr="Man">
              <a:extLst>
                <a:ext uri="{FF2B5EF4-FFF2-40B4-BE49-F238E27FC236}">
                  <a16:creationId xmlns:a16="http://schemas.microsoft.com/office/drawing/2014/main" id="{90222A53-5029-448D-B2B9-9828BD62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93781" y="5133999"/>
              <a:ext cx="468816" cy="468816"/>
            </a:xfrm>
            <a:prstGeom prst="rect">
              <a:avLst/>
            </a:prstGeom>
          </p:spPr>
        </p:pic>
        <p:pic>
          <p:nvPicPr>
            <p:cNvPr id="53" name="Graphic 52" descr="Man">
              <a:extLst>
                <a:ext uri="{FF2B5EF4-FFF2-40B4-BE49-F238E27FC236}">
                  <a16:creationId xmlns:a16="http://schemas.microsoft.com/office/drawing/2014/main" id="{A0DEBADA-F464-457E-AD99-F56882B76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7418" y="5133999"/>
              <a:ext cx="468816" cy="468816"/>
            </a:xfrm>
            <a:prstGeom prst="rect">
              <a:avLst/>
            </a:prstGeom>
          </p:spPr>
        </p:pic>
        <p:pic>
          <p:nvPicPr>
            <p:cNvPr id="54" name="Graphic 53" descr="Man">
              <a:extLst>
                <a:ext uri="{FF2B5EF4-FFF2-40B4-BE49-F238E27FC236}">
                  <a16:creationId xmlns:a16="http://schemas.microsoft.com/office/drawing/2014/main" id="{5350E9D1-FB8A-4302-A35A-DC17F915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0600" y="4553198"/>
              <a:ext cx="468816" cy="468816"/>
            </a:xfrm>
            <a:prstGeom prst="rect">
              <a:avLst/>
            </a:prstGeom>
          </p:spPr>
        </p:pic>
        <p:pic>
          <p:nvPicPr>
            <p:cNvPr id="55" name="Graphic 54" descr="Man">
              <a:extLst>
                <a:ext uri="{FF2B5EF4-FFF2-40B4-BE49-F238E27FC236}">
                  <a16:creationId xmlns:a16="http://schemas.microsoft.com/office/drawing/2014/main" id="{C89E929C-8166-4C82-878C-170EB2E6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90218" y="5714800"/>
              <a:ext cx="468816" cy="468816"/>
            </a:xfrm>
            <a:prstGeom prst="rect">
              <a:avLst/>
            </a:prstGeom>
          </p:spPr>
        </p:pic>
        <p:pic>
          <p:nvPicPr>
            <p:cNvPr id="56" name="Graphic 55" descr="Woman">
              <a:extLst>
                <a:ext uri="{FF2B5EF4-FFF2-40B4-BE49-F238E27FC236}">
                  <a16:creationId xmlns:a16="http://schemas.microsoft.com/office/drawing/2014/main" id="{EB346397-A614-47B9-8348-F4D564EB4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3881" y="5531756"/>
              <a:ext cx="468816" cy="468816"/>
            </a:xfrm>
            <a:prstGeom prst="rect">
              <a:avLst/>
            </a:prstGeom>
          </p:spPr>
        </p:pic>
        <p:pic>
          <p:nvPicPr>
            <p:cNvPr id="57" name="Graphic 56" descr="Man">
              <a:extLst>
                <a:ext uri="{FF2B5EF4-FFF2-40B4-BE49-F238E27FC236}">
                  <a16:creationId xmlns:a16="http://schemas.microsoft.com/office/drawing/2014/main" id="{2D493769-8E1A-4BF6-A8C3-CED94D7BB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4552" y="5042477"/>
              <a:ext cx="468816" cy="468816"/>
            </a:xfrm>
            <a:prstGeom prst="rect">
              <a:avLst/>
            </a:prstGeom>
          </p:spPr>
        </p:pic>
        <p:pic>
          <p:nvPicPr>
            <p:cNvPr id="58" name="Graphic 57" descr="Man">
              <a:extLst>
                <a:ext uri="{FF2B5EF4-FFF2-40B4-BE49-F238E27FC236}">
                  <a16:creationId xmlns:a16="http://schemas.microsoft.com/office/drawing/2014/main" id="{8B5B54E4-8236-43E8-A4D8-76AA1788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28189" y="5042477"/>
              <a:ext cx="468816" cy="468816"/>
            </a:xfrm>
            <a:prstGeom prst="rect">
              <a:avLst/>
            </a:prstGeom>
          </p:spPr>
        </p:pic>
        <p:pic>
          <p:nvPicPr>
            <p:cNvPr id="59" name="Graphic 58" descr="Man">
              <a:extLst>
                <a:ext uri="{FF2B5EF4-FFF2-40B4-BE49-F238E27FC236}">
                  <a16:creationId xmlns:a16="http://schemas.microsoft.com/office/drawing/2014/main" id="{8DF0FF8F-D0FC-4E64-9389-C8BA3F5D0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01371" y="4461676"/>
              <a:ext cx="468816" cy="468816"/>
            </a:xfrm>
            <a:prstGeom prst="rect">
              <a:avLst/>
            </a:prstGeom>
          </p:spPr>
        </p:pic>
        <p:pic>
          <p:nvPicPr>
            <p:cNvPr id="60" name="Graphic 59" descr="Man">
              <a:extLst>
                <a:ext uri="{FF2B5EF4-FFF2-40B4-BE49-F238E27FC236}">
                  <a16:creationId xmlns:a16="http://schemas.microsoft.com/office/drawing/2014/main" id="{404B52E4-09F7-4218-9717-BD4B230DA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0989" y="5623278"/>
              <a:ext cx="468816" cy="468816"/>
            </a:xfrm>
            <a:prstGeom prst="rect">
              <a:avLst/>
            </a:prstGeom>
          </p:spPr>
        </p:pic>
        <p:pic>
          <p:nvPicPr>
            <p:cNvPr id="61" name="Graphic 60" descr="Woman">
              <a:extLst>
                <a:ext uri="{FF2B5EF4-FFF2-40B4-BE49-F238E27FC236}">
                  <a16:creationId xmlns:a16="http://schemas.microsoft.com/office/drawing/2014/main" id="{846F6544-8E64-4443-8366-5209ABE3C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865" y="5497131"/>
              <a:ext cx="468816" cy="468816"/>
            </a:xfrm>
            <a:prstGeom prst="rect">
              <a:avLst/>
            </a:prstGeom>
          </p:spPr>
        </p:pic>
        <p:pic>
          <p:nvPicPr>
            <p:cNvPr id="62" name="Graphic 61" descr="Man">
              <a:extLst>
                <a:ext uri="{FF2B5EF4-FFF2-40B4-BE49-F238E27FC236}">
                  <a16:creationId xmlns:a16="http://schemas.microsoft.com/office/drawing/2014/main" id="{4026A789-80DA-446C-BDC4-17AD3095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60300" y="5225521"/>
              <a:ext cx="468816" cy="468816"/>
            </a:xfrm>
            <a:prstGeom prst="rect">
              <a:avLst/>
            </a:prstGeom>
          </p:spPr>
        </p:pic>
        <p:pic>
          <p:nvPicPr>
            <p:cNvPr id="63" name="Graphic 62" descr="Man">
              <a:extLst>
                <a:ext uri="{FF2B5EF4-FFF2-40B4-BE49-F238E27FC236}">
                  <a16:creationId xmlns:a16="http://schemas.microsoft.com/office/drawing/2014/main" id="{BE6A5CDD-8D78-4231-97C5-66461417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1173" y="5007852"/>
              <a:ext cx="468816" cy="468816"/>
            </a:xfrm>
            <a:prstGeom prst="rect">
              <a:avLst/>
            </a:prstGeom>
          </p:spPr>
        </p:pic>
        <p:pic>
          <p:nvPicPr>
            <p:cNvPr id="64" name="Graphic 63" descr="Man">
              <a:extLst>
                <a:ext uri="{FF2B5EF4-FFF2-40B4-BE49-F238E27FC236}">
                  <a16:creationId xmlns:a16="http://schemas.microsoft.com/office/drawing/2014/main" id="{2CA9E392-6903-4963-AF69-9C7DE5CE7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44355" y="4427051"/>
              <a:ext cx="468816" cy="468816"/>
            </a:xfrm>
            <a:prstGeom prst="rect">
              <a:avLst/>
            </a:prstGeom>
          </p:spPr>
        </p:pic>
        <p:pic>
          <p:nvPicPr>
            <p:cNvPr id="65" name="Graphic 64" descr="Man">
              <a:extLst>
                <a:ext uri="{FF2B5EF4-FFF2-40B4-BE49-F238E27FC236}">
                  <a16:creationId xmlns:a16="http://schemas.microsoft.com/office/drawing/2014/main" id="{9222D02B-A792-440E-B65D-D137A4E7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3973" y="5588653"/>
              <a:ext cx="468816" cy="468816"/>
            </a:xfrm>
            <a:prstGeom prst="rect">
              <a:avLst/>
            </a:prstGeom>
          </p:spPr>
        </p:pic>
        <p:pic>
          <p:nvPicPr>
            <p:cNvPr id="66" name="Graphic 65" descr="Woman">
              <a:extLst>
                <a:ext uri="{FF2B5EF4-FFF2-40B4-BE49-F238E27FC236}">
                  <a16:creationId xmlns:a16="http://schemas.microsoft.com/office/drawing/2014/main" id="{8F4D655D-C4CD-47E5-83EC-D3DB3290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3923" y="4561104"/>
              <a:ext cx="468816" cy="468816"/>
            </a:xfrm>
            <a:prstGeom prst="rect">
              <a:avLst/>
            </a:prstGeom>
          </p:spPr>
        </p:pic>
        <p:pic>
          <p:nvPicPr>
            <p:cNvPr id="67" name="Graphic 66" descr="Man">
              <a:extLst>
                <a:ext uri="{FF2B5EF4-FFF2-40B4-BE49-F238E27FC236}">
                  <a16:creationId xmlns:a16="http://schemas.microsoft.com/office/drawing/2014/main" id="{EDC2A2BD-2DC7-4A0A-AECD-3004FE129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04594" y="4071825"/>
              <a:ext cx="468816" cy="468816"/>
            </a:xfrm>
            <a:prstGeom prst="rect">
              <a:avLst/>
            </a:prstGeom>
          </p:spPr>
        </p:pic>
        <p:pic>
          <p:nvPicPr>
            <p:cNvPr id="68" name="Graphic 67" descr="Man">
              <a:extLst>
                <a:ext uri="{FF2B5EF4-FFF2-40B4-BE49-F238E27FC236}">
                  <a16:creationId xmlns:a16="http://schemas.microsoft.com/office/drawing/2014/main" id="{2A255970-E199-42B4-8665-F6389F72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58231" y="4071825"/>
              <a:ext cx="468816" cy="468816"/>
            </a:xfrm>
            <a:prstGeom prst="rect">
              <a:avLst/>
            </a:prstGeom>
          </p:spPr>
        </p:pic>
        <p:pic>
          <p:nvPicPr>
            <p:cNvPr id="69" name="Graphic 68" descr="Man">
              <a:extLst>
                <a:ext uri="{FF2B5EF4-FFF2-40B4-BE49-F238E27FC236}">
                  <a16:creationId xmlns:a16="http://schemas.microsoft.com/office/drawing/2014/main" id="{ECA6B05C-8ADF-4C70-ABB9-89F4681E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31413" y="3491024"/>
              <a:ext cx="468816" cy="468816"/>
            </a:xfrm>
            <a:prstGeom prst="rect">
              <a:avLst/>
            </a:prstGeom>
          </p:spPr>
        </p:pic>
        <p:pic>
          <p:nvPicPr>
            <p:cNvPr id="70" name="Graphic 69" descr="Man">
              <a:extLst>
                <a:ext uri="{FF2B5EF4-FFF2-40B4-BE49-F238E27FC236}">
                  <a16:creationId xmlns:a16="http://schemas.microsoft.com/office/drawing/2014/main" id="{AB850892-BEC0-4DEF-BBE8-079D8988A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1031" y="4652626"/>
              <a:ext cx="468816" cy="468816"/>
            </a:xfrm>
            <a:prstGeom prst="rect">
              <a:avLst/>
            </a:prstGeom>
          </p:spPr>
        </p:pic>
        <p:pic>
          <p:nvPicPr>
            <p:cNvPr id="71" name="Graphic 70" descr="Woman">
              <a:extLst>
                <a:ext uri="{FF2B5EF4-FFF2-40B4-BE49-F238E27FC236}">
                  <a16:creationId xmlns:a16="http://schemas.microsoft.com/office/drawing/2014/main" id="{AC809A34-CB31-4DD2-8667-16C0737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5376" y="4227197"/>
              <a:ext cx="468816" cy="468816"/>
            </a:xfrm>
            <a:prstGeom prst="rect">
              <a:avLst/>
            </a:prstGeom>
          </p:spPr>
        </p:pic>
        <p:pic>
          <p:nvPicPr>
            <p:cNvPr id="72" name="Graphic 71" descr="Man">
              <a:extLst>
                <a:ext uri="{FF2B5EF4-FFF2-40B4-BE49-F238E27FC236}">
                  <a16:creationId xmlns:a16="http://schemas.microsoft.com/office/drawing/2014/main" id="{1A7EDC06-D132-481E-812C-028DA342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3368" y="3723424"/>
              <a:ext cx="468816" cy="468816"/>
            </a:xfrm>
            <a:prstGeom prst="rect">
              <a:avLst/>
            </a:prstGeom>
          </p:spPr>
        </p:pic>
        <p:pic>
          <p:nvPicPr>
            <p:cNvPr id="73" name="Graphic 72" descr="Man">
              <a:extLst>
                <a:ext uri="{FF2B5EF4-FFF2-40B4-BE49-F238E27FC236}">
                  <a16:creationId xmlns:a16="http://schemas.microsoft.com/office/drawing/2014/main" id="{C616815C-E485-4C15-BD61-31E4642F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56554" y="3702389"/>
              <a:ext cx="468816" cy="468816"/>
            </a:xfrm>
            <a:prstGeom prst="rect">
              <a:avLst/>
            </a:prstGeom>
          </p:spPr>
        </p:pic>
        <p:pic>
          <p:nvPicPr>
            <p:cNvPr id="74" name="Graphic 73" descr="Man">
              <a:extLst>
                <a:ext uri="{FF2B5EF4-FFF2-40B4-BE49-F238E27FC236}">
                  <a16:creationId xmlns:a16="http://schemas.microsoft.com/office/drawing/2014/main" id="{815EFDBD-31B3-4DA2-896D-2D062A96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43940" y="3845409"/>
              <a:ext cx="468816" cy="468816"/>
            </a:xfrm>
            <a:prstGeom prst="rect">
              <a:avLst/>
            </a:prstGeom>
          </p:spPr>
        </p:pic>
        <p:pic>
          <p:nvPicPr>
            <p:cNvPr id="75" name="Graphic 74" descr="Man">
              <a:extLst>
                <a:ext uri="{FF2B5EF4-FFF2-40B4-BE49-F238E27FC236}">
                  <a16:creationId xmlns:a16="http://schemas.microsoft.com/office/drawing/2014/main" id="{953321A4-C651-4295-BB81-DDC8C1BA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05" y="4304225"/>
              <a:ext cx="468816" cy="468816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DA57577-5197-4518-AC48-1B55D5731637}"/>
              </a:ext>
            </a:extLst>
          </p:cNvPr>
          <p:cNvGrpSpPr/>
          <p:nvPr/>
        </p:nvGrpSpPr>
        <p:grpSpPr>
          <a:xfrm>
            <a:off x="3833147" y="3536639"/>
            <a:ext cx="5034434" cy="2907850"/>
            <a:chOff x="3022888" y="3829163"/>
            <a:chExt cx="5034434" cy="2907850"/>
          </a:xfrm>
        </p:grpSpPr>
        <p:pic>
          <p:nvPicPr>
            <p:cNvPr id="76" name="Graphic 75" descr="Woman">
              <a:extLst>
                <a:ext uri="{FF2B5EF4-FFF2-40B4-BE49-F238E27FC236}">
                  <a16:creationId xmlns:a16="http://schemas.microsoft.com/office/drawing/2014/main" id="{C78BCF2E-D402-47AE-95E4-7637029D6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0443" y="5635835"/>
              <a:ext cx="468816" cy="468816"/>
            </a:xfrm>
            <a:prstGeom prst="rect">
              <a:avLst/>
            </a:prstGeom>
          </p:spPr>
        </p:pic>
        <p:pic>
          <p:nvPicPr>
            <p:cNvPr id="77" name="Graphic 76" descr="Man">
              <a:extLst>
                <a:ext uri="{FF2B5EF4-FFF2-40B4-BE49-F238E27FC236}">
                  <a16:creationId xmlns:a16="http://schemas.microsoft.com/office/drawing/2014/main" id="{0F3FE688-3E65-47A5-B886-94185EF0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0896" y="5508316"/>
              <a:ext cx="468816" cy="468816"/>
            </a:xfrm>
            <a:prstGeom prst="rect">
              <a:avLst/>
            </a:prstGeom>
          </p:spPr>
        </p:pic>
        <p:pic>
          <p:nvPicPr>
            <p:cNvPr id="78" name="Graphic 77" descr="Man">
              <a:extLst>
                <a:ext uri="{FF2B5EF4-FFF2-40B4-BE49-F238E27FC236}">
                  <a16:creationId xmlns:a16="http://schemas.microsoft.com/office/drawing/2014/main" id="{D979E1C3-A0E4-4F01-9C68-B1E06D11E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64751" y="5146556"/>
              <a:ext cx="468816" cy="468816"/>
            </a:xfrm>
            <a:prstGeom prst="rect">
              <a:avLst/>
            </a:prstGeom>
          </p:spPr>
        </p:pic>
        <p:pic>
          <p:nvPicPr>
            <p:cNvPr id="79" name="Graphic 78" descr="Man">
              <a:extLst>
                <a:ext uri="{FF2B5EF4-FFF2-40B4-BE49-F238E27FC236}">
                  <a16:creationId xmlns:a16="http://schemas.microsoft.com/office/drawing/2014/main" id="{C657FFFB-59AF-451E-AE5A-EC00B772E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37933" y="4565755"/>
              <a:ext cx="468816" cy="468816"/>
            </a:xfrm>
            <a:prstGeom prst="rect">
              <a:avLst/>
            </a:prstGeom>
          </p:spPr>
        </p:pic>
        <p:pic>
          <p:nvPicPr>
            <p:cNvPr id="80" name="Graphic 79" descr="Man">
              <a:extLst>
                <a:ext uri="{FF2B5EF4-FFF2-40B4-BE49-F238E27FC236}">
                  <a16:creationId xmlns:a16="http://schemas.microsoft.com/office/drawing/2014/main" id="{9D0AFBBD-0D9D-45FF-B272-8E88480F6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7551" y="5727357"/>
              <a:ext cx="468816" cy="468816"/>
            </a:xfrm>
            <a:prstGeom prst="rect">
              <a:avLst/>
            </a:prstGeom>
          </p:spPr>
        </p:pic>
        <p:pic>
          <p:nvPicPr>
            <p:cNvPr id="81" name="Graphic 80" descr="Woman">
              <a:extLst>
                <a:ext uri="{FF2B5EF4-FFF2-40B4-BE49-F238E27FC236}">
                  <a16:creationId xmlns:a16="http://schemas.microsoft.com/office/drawing/2014/main" id="{9DD508EE-A9C4-4C98-8414-4A9B4A8C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13446" y="5169028"/>
              <a:ext cx="468816" cy="468816"/>
            </a:xfrm>
            <a:prstGeom prst="rect">
              <a:avLst/>
            </a:prstGeom>
          </p:spPr>
        </p:pic>
        <p:pic>
          <p:nvPicPr>
            <p:cNvPr id="82" name="Graphic 81" descr="Man">
              <a:extLst>
                <a:ext uri="{FF2B5EF4-FFF2-40B4-BE49-F238E27FC236}">
                  <a16:creationId xmlns:a16="http://schemas.microsoft.com/office/drawing/2014/main" id="{B2E91F90-DEB2-4058-9967-B02CAB4EC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98739" y="5207122"/>
              <a:ext cx="468816" cy="468816"/>
            </a:xfrm>
            <a:prstGeom prst="rect">
              <a:avLst/>
            </a:prstGeom>
          </p:spPr>
        </p:pic>
        <p:pic>
          <p:nvPicPr>
            <p:cNvPr id="83" name="Graphic 82" descr="Man">
              <a:extLst>
                <a:ext uri="{FF2B5EF4-FFF2-40B4-BE49-F238E27FC236}">
                  <a16:creationId xmlns:a16="http://schemas.microsoft.com/office/drawing/2014/main" id="{FB1B29C5-EE92-4608-85D4-CCA108E05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94482" y="5047128"/>
              <a:ext cx="468816" cy="468816"/>
            </a:xfrm>
            <a:prstGeom prst="rect">
              <a:avLst/>
            </a:prstGeom>
          </p:spPr>
        </p:pic>
        <p:pic>
          <p:nvPicPr>
            <p:cNvPr id="84" name="Graphic 83" descr="Man">
              <a:extLst>
                <a:ext uri="{FF2B5EF4-FFF2-40B4-BE49-F238E27FC236}">
                  <a16:creationId xmlns:a16="http://schemas.microsoft.com/office/drawing/2014/main" id="{F7BBE05F-71CE-4AA4-858B-BED80D53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8704" y="4474233"/>
              <a:ext cx="468816" cy="468816"/>
            </a:xfrm>
            <a:prstGeom prst="rect">
              <a:avLst/>
            </a:prstGeom>
          </p:spPr>
        </p:pic>
        <p:pic>
          <p:nvPicPr>
            <p:cNvPr id="85" name="Graphic 84" descr="Man">
              <a:extLst>
                <a:ext uri="{FF2B5EF4-FFF2-40B4-BE49-F238E27FC236}">
                  <a16:creationId xmlns:a16="http://schemas.microsoft.com/office/drawing/2014/main" id="{4D01D6C9-7E90-405F-BB7C-386FF39B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297" y="6268197"/>
              <a:ext cx="468816" cy="468816"/>
            </a:xfrm>
            <a:prstGeom prst="rect">
              <a:avLst/>
            </a:prstGeom>
          </p:spPr>
        </p:pic>
        <p:pic>
          <p:nvPicPr>
            <p:cNvPr id="86" name="Graphic 85" descr="Woman">
              <a:extLst>
                <a:ext uri="{FF2B5EF4-FFF2-40B4-BE49-F238E27FC236}">
                  <a16:creationId xmlns:a16="http://schemas.microsoft.com/office/drawing/2014/main" id="{E655E329-6CE4-408E-A39A-21A2E4D5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04201" y="5425086"/>
              <a:ext cx="468816" cy="468816"/>
            </a:xfrm>
            <a:prstGeom prst="rect">
              <a:avLst/>
            </a:prstGeom>
          </p:spPr>
        </p:pic>
        <p:pic>
          <p:nvPicPr>
            <p:cNvPr id="87" name="Graphic 86" descr="Man">
              <a:extLst>
                <a:ext uri="{FF2B5EF4-FFF2-40B4-BE49-F238E27FC236}">
                  <a16:creationId xmlns:a16="http://schemas.microsoft.com/office/drawing/2014/main" id="{95F3B212-CF74-4CB7-AAF7-BA7D6F34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34869" y="5020409"/>
              <a:ext cx="468816" cy="468816"/>
            </a:xfrm>
            <a:prstGeom prst="rect">
              <a:avLst/>
            </a:prstGeom>
          </p:spPr>
        </p:pic>
        <p:pic>
          <p:nvPicPr>
            <p:cNvPr id="88" name="Graphic 87" descr="Man">
              <a:extLst>
                <a:ext uri="{FF2B5EF4-FFF2-40B4-BE49-F238E27FC236}">
                  <a16:creationId xmlns:a16="http://schemas.microsoft.com/office/drawing/2014/main" id="{20290084-41EF-4010-BFF2-D67CB5AE9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88506" y="5020409"/>
              <a:ext cx="468816" cy="468816"/>
            </a:xfrm>
            <a:prstGeom prst="rect">
              <a:avLst/>
            </a:prstGeom>
          </p:spPr>
        </p:pic>
        <p:pic>
          <p:nvPicPr>
            <p:cNvPr id="89" name="Graphic 88" descr="Man">
              <a:extLst>
                <a:ext uri="{FF2B5EF4-FFF2-40B4-BE49-F238E27FC236}">
                  <a16:creationId xmlns:a16="http://schemas.microsoft.com/office/drawing/2014/main" id="{9EBC8CB6-549C-4514-837C-8350550D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61688" y="4439608"/>
              <a:ext cx="468816" cy="468816"/>
            </a:xfrm>
            <a:prstGeom prst="rect">
              <a:avLst/>
            </a:prstGeom>
          </p:spPr>
        </p:pic>
        <p:pic>
          <p:nvPicPr>
            <p:cNvPr id="90" name="Graphic 89" descr="Man">
              <a:extLst>
                <a:ext uri="{FF2B5EF4-FFF2-40B4-BE49-F238E27FC236}">
                  <a16:creationId xmlns:a16="http://schemas.microsoft.com/office/drawing/2014/main" id="{E59CF24F-50F6-41E5-8282-D34D9F1F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1306" y="5601210"/>
              <a:ext cx="468816" cy="468816"/>
            </a:xfrm>
            <a:prstGeom prst="rect">
              <a:avLst/>
            </a:prstGeom>
          </p:spPr>
        </p:pic>
        <p:pic>
          <p:nvPicPr>
            <p:cNvPr id="91" name="Graphic 90" descr="Woman">
              <a:extLst>
                <a:ext uri="{FF2B5EF4-FFF2-40B4-BE49-F238E27FC236}">
                  <a16:creationId xmlns:a16="http://schemas.microsoft.com/office/drawing/2014/main" id="{61D36D65-8D70-4795-AB28-99B77AFB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11256" y="4573661"/>
              <a:ext cx="468816" cy="468816"/>
            </a:xfrm>
            <a:prstGeom prst="rect">
              <a:avLst/>
            </a:prstGeom>
          </p:spPr>
        </p:pic>
        <p:pic>
          <p:nvPicPr>
            <p:cNvPr id="92" name="Graphic 91" descr="Man">
              <a:extLst>
                <a:ext uri="{FF2B5EF4-FFF2-40B4-BE49-F238E27FC236}">
                  <a16:creationId xmlns:a16="http://schemas.microsoft.com/office/drawing/2014/main" id="{7687E768-452D-4F7F-8601-801B551F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21927" y="4084382"/>
              <a:ext cx="468816" cy="468816"/>
            </a:xfrm>
            <a:prstGeom prst="rect">
              <a:avLst/>
            </a:prstGeom>
          </p:spPr>
        </p:pic>
        <p:pic>
          <p:nvPicPr>
            <p:cNvPr id="93" name="Graphic 92" descr="Man">
              <a:extLst>
                <a:ext uri="{FF2B5EF4-FFF2-40B4-BE49-F238E27FC236}">
                  <a16:creationId xmlns:a16="http://schemas.microsoft.com/office/drawing/2014/main" id="{CF45957C-6DDC-47D5-8828-9DAECDD0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75564" y="4084382"/>
              <a:ext cx="468816" cy="468816"/>
            </a:xfrm>
            <a:prstGeom prst="rect">
              <a:avLst/>
            </a:prstGeom>
          </p:spPr>
        </p:pic>
        <p:pic>
          <p:nvPicPr>
            <p:cNvPr id="94" name="Graphic 93" descr="Man">
              <a:extLst>
                <a:ext uri="{FF2B5EF4-FFF2-40B4-BE49-F238E27FC236}">
                  <a16:creationId xmlns:a16="http://schemas.microsoft.com/office/drawing/2014/main" id="{9DDF0E06-AD44-4383-88D9-54D8C5FE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47912" y="4046969"/>
              <a:ext cx="468816" cy="468816"/>
            </a:xfrm>
            <a:prstGeom prst="rect">
              <a:avLst/>
            </a:prstGeom>
          </p:spPr>
        </p:pic>
        <p:pic>
          <p:nvPicPr>
            <p:cNvPr id="95" name="Graphic 94" descr="Man">
              <a:extLst>
                <a:ext uri="{FF2B5EF4-FFF2-40B4-BE49-F238E27FC236}">
                  <a16:creationId xmlns:a16="http://schemas.microsoft.com/office/drawing/2014/main" id="{C22E6EFB-0276-4B9E-9658-2F763C52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9209" y="4609645"/>
              <a:ext cx="468816" cy="468816"/>
            </a:xfrm>
            <a:prstGeom prst="rect">
              <a:avLst/>
            </a:prstGeom>
          </p:spPr>
        </p:pic>
        <p:pic>
          <p:nvPicPr>
            <p:cNvPr id="96" name="Graphic 95" descr="Woman">
              <a:extLst>
                <a:ext uri="{FF2B5EF4-FFF2-40B4-BE49-F238E27FC236}">
                  <a16:creationId xmlns:a16="http://schemas.microsoft.com/office/drawing/2014/main" id="{68391C1F-EB42-48C8-9580-13F67759E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4230" y="4055172"/>
              <a:ext cx="468816" cy="468816"/>
            </a:xfrm>
            <a:prstGeom prst="rect">
              <a:avLst/>
            </a:prstGeom>
          </p:spPr>
        </p:pic>
        <p:pic>
          <p:nvPicPr>
            <p:cNvPr id="97" name="Graphic 96" descr="Man">
              <a:extLst>
                <a:ext uri="{FF2B5EF4-FFF2-40B4-BE49-F238E27FC236}">
                  <a16:creationId xmlns:a16="http://schemas.microsoft.com/office/drawing/2014/main" id="{77496CDD-21A3-4307-8424-611B5B1B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5163" y="4004385"/>
              <a:ext cx="468816" cy="468816"/>
            </a:xfrm>
            <a:prstGeom prst="rect">
              <a:avLst/>
            </a:prstGeom>
          </p:spPr>
        </p:pic>
        <p:pic>
          <p:nvPicPr>
            <p:cNvPr id="98" name="Graphic 97" descr="Man">
              <a:extLst>
                <a:ext uri="{FF2B5EF4-FFF2-40B4-BE49-F238E27FC236}">
                  <a16:creationId xmlns:a16="http://schemas.microsoft.com/office/drawing/2014/main" id="{ABD0DC69-E01D-462C-82B6-0BF7EA41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22888" y="6201906"/>
              <a:ext cx="468816" cy="468816"/>
            </a:xfrm>
            <a:prstGeom prst="rect">
              <a:avLst/>
            </a:prstGeom>
          </p:spPr>
        </p:pic>
        <p:pic>
          <p:nvPicPr>
            <p:cNvPr id="99" name="Graphic 98" descr="Man">
              <a:extLst>
                <a:ext uri="{FF2B5EF4-FFF2-40B4-BE49-F238E27FC236}">
                  <a16:creationId xmlns:a16="http://schemas.microsoft.com/office/drawing/2014/main" id="{B5E1D15A-D6C8-4211-92DB-7C98AB29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1214" y="3829163"/>
              <a:ext cx="468816" cy="468816"/>
            </a:xfrm>
            <a:prstGeom prst="rect">
              <a:avLst/>
            </a:prstGeom>
          </p:spPr>
        </p:pic>
        <p:pic>
          <p:nvPicPr>
            <p:cNvPr id="100" name="Graphic 99" descr="Man">
              <a:extLst>
                <a:ext uri="{FF2B5EF4-FFF2-40B4-BE49-F238E27FC236}">
                  <a16:creationId xmlns:a16="http://schemas.microsoft.com/office/drawing/2014/main" id="{AD47A72F-FA6D-4E49-AA96-7306F0298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7138" y="4316782"/>
              <a:ext cx="468816" cy="468816"/>
            </a:xfrm>
            <a:prstGeom prst="rect">
              <a:avLst/>
            </a:prstGeom>
          </p:spPr>
        </p:pic>
      </p:grpSp>
      <p:pic>
        <p:nvPicPr>
          <p:cNvPr id="101" name="Graphic 100" descr="Woman">
            <a:extLst>
              <a:ext uri="{FF2B5EF4-FFF2-40B4-BE49-F238E27FC236}">
                <a16:creationId xmlns:a16="http://schemas.microsoft.com/office/drawing/2014/main" id="{90FA6142-F155-4C7C-A18F-94B24894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422" y="5922452"/>
            <a:ext cx="468816" cy="468816"/>
          </a:xfrm>
          <a:prstGeom prst="rect">
            <a:avLst/>
          </a:prstGeom>
        </p:spPr>
      </p:pic>
      <p:pic>
        <p:nvPicPr>
          <p:cNvPr id="102" name="Graphic 101" descr="Man">
            <a:extLst>
              <a:ext uri="{FF2B5EF4-FFF2-40B4-BE49-F238E27FC236}">
                <a16:creationId xmlns:a16="http://schemas.microsoft.com/office/drawing/2014/main" id="{795E5210-2B8A-4E92-A422-5ECEDAB6A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4312" y="5901416"/>
            <a:ext cx="468816" cy="468816"/>
          </a:xfrm>
          <a:prstGeom prst="rect">
            <a:avLst/>
          </a:prstGeom>
        </p:spPr>
      </p:pic>
      <p:pic>
        <p:nvPicPr>
          <p:cNvPr id="103" name="Graphic 102" descr="Man">
            <a:extLst>
              <a:ext uri="{FF2B5EF4-FFF2-40B4-BE49-F238E27FC236}">
                <a16:creationId xmlns:a16="http://schemas.microsoft.com/office/drawing/2014/main" id="{19CB1CD5-24F2-4588-873E-1993B6053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9744" y="5901416"/>
            <a:ext cx="468816" cy="468816"/>
          </a:xfrm>
          <a:prstGeom prst="rect">
            <a:avLst/>
          </a:prstGeom>
        </p:spPr>
      </p:pic>
      <p:pic>
        <p:nvPicPr>
          <p:cNvPr id="104" name="Graphic 103" descr="Man">
            <a:extLst>
              <a:ext uri="{FF2B5EF4-FFF2-40B4-BE49-F238E27FC236}">
                <a16:creationId xmlns:a16="http://schemas.microsoft.com/office/drawing/2014/main" id="{BFFD2BF4-FA07-4FA7-89DF-60E975DA1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2722" y="4617658"/>
            <a:ext cx="468816" cy="468816"/>
          </a:xfrm>
          <a:prstGeom prst="rect">
            <a:avLst/>
          </a:prstGeom>
        </p:spPr>
      </p:pic>
      <p:pic>
        <p:nvPicPr>
          <p:cNvPr id="105" name="Graphic 104" descr="Man">
            <a:extLst>
              <a:ext uri="{FF2B5EF4-FFF2-40B4-BE49-F238E27FC236}">
                <a16:creationId xmlns:a16="http://schemas.microsoft.com/office/drawing/2014/main" id="{71EE3C99-A273-493E-B82B-1C6005A59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3285" y="5206635"/>
            <a:ext cx="468816" cy="468816"/>
          </a:xfrm>
          <a:prstGeom prst="rect">
            <a:avLst/>
          </a:prstGeom>
        </p:spPr>
      </p:pic>
      <p:pic>
        <p:nvPicPr>
          <p:cNvPr id="106" name="Graphic 105" descr="Woman">
            <a:extLst>
              <a:ext uri="{FF2B5EF4-FFF2-40B4-BE49-F238E27FC236}">
                <a16:creationId xmlns:a16="http://schemas.microsoft.com/office/drawing/2014/main" id="{73B2FDD2-0C0A-4D45-8AD4-D45726C21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8455" y="5575486"/>
            <a:ext cx="468816" cy="468816"/>
          </a:xfrm>
          <a:prstGeom prst="rect">
            <a:avLst/>
          </a:prstGeom>
        </p:spPr>
      </p:pic>
      <p:pic>
        <p:nvPicPr>
          <p:cNvPr id="107" name="Graphic 106" descr="Man">
            <a:extLst>
              <a:ext uri="{FF2B5EF4-FFF2-40B4-BE49-F238E27FC236}">
                <a16:creationId xmlns:a16="http://schemas.microsoft.com/office/drawing/2014/main" id="{4447B3F9-4A0E-449F-AC01-5A2FAED60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9126" y="5086207"/>
            <a:ext cx="468816" cy="468816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38BD555C-C1B0-4C3A-955B-374B04CB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4697" y="5844747"/>
            <a:ext cx="468816" cy="468816"/>
          </a:xfrm>
          <a:prstGeom prst="rect">
            <a:avLst/>
          </a:prstGeom>
        </p:spPr>
      </p:pic>
      <p:pic>
        <p:nvPicPr>
          <p:cNvPr id="109" name="Graphic 108" descr="Man">
            <a:extLst>
              <a:ext uri="{FF2B5EF4-FFF2-40B4-BE49-F238E27FC236}">
                <a16:creationId xmlns:a16="http://schemas.microsoft.com/office/drawing/2014/main" id="{13D26779-B377-4226-9442-09B2E5E39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6693" y="4682718"/>
            <a:ext cx="468816" cy="468816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2ED12222-3536-411C-9E6A-0C4E07269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2594" y="5799974"/>
            <a:ext cx="468816" cy="468816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81177EE6-786D-472E-8E00-34094C9DB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3566" y="5202434"/>
            <a:ext cx="468816" cy="468816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728EC032-857D-4890-8423-70F688D92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5184" y="5530681"/>
            <a:ext cx="468816" cy="468816"/>
          </a:xfrm>
          <a:prstGeom prst="rect">
            <a:avLst/>
          </a:prstGeom>
        </p:spPr>
      </p:pic>
      <p:pic>
        <p:nvPicPr>
          <p:cNvPr id="113" name="Graphic 112" descr="Man">
            <a:extLst>
              <a:ext uri="{FF2B5EF4-FFF2-40B4-BE49-F238E27FC236}">
                <a16:creationId xmlns:a16="http://schemas.microsoft.com/office/drawing/2014/main" id="{AF28A4C9-2DD0-4997-95D7-F4811901B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555" y="5793728"/>
            <a:ext cx="468816" cy="468816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840906E4-C34B-455D-94BA-1E21E3C76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3836" y="4357979"/>
            <a:ext cx="468816" cy="468816"/>
          </a:xfrm>
          <a:prstGeom prst="rect">
            <a:avLst/>
          </a:prstGeom>
        </p:spPr>
      </p:pic>
      <p:pic>
        <p:nvPicPr>
          <p:cNvPr id="115" name="Graphic 114" descr="Man">
            <a:extLst>
              <a:ext uri="{FF2B5EF4-FFF2-40B4-BE49-F238E27FC236}">
                <a16:creationId xmlns:a16="http://schemas.microsoft.com/office/drawing/2014/main" id="{A285E0DF-49F6-4D43-85F7-9E7F6702F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2088" y="5932035"/>
            <a:ext cx="468816" cy="468816"/>
          </a:xfrm>
          <a:prstGeom prst="rect">
            <a:avLst/>
          </a:prstGeom>
        </p:spPr>
      </p:pic>
      <p:pic>
        <p:nvPicPr>
          <p:cNvPr id="116" name="Graphic 115" descr="Woman">
            <a:extLst>
              <a:ext uri="{FF2B5EF4-FFF2-40B4-BE49-F238E27FC236}">
                <a16:creationId xmlns:a16="http://schemas.microsoft.com/office/drawing/2014/main" id="{06295949-FDC3-4EBE-83FF-629FD74A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6553" y="3684508"/>
            <a:ext cx="468816" cy="468816"/>
          </a:xfrm>
          <a:prstGeom prst="rect">
            <a:avLst/>
          </a:prstGeom>
        </p:spPr>
      </p:pic>
      <p:pic>
        <p:nvPicPr>
          <p:cNvPr id="117" name="Graphic 116" descr="Man">
            <a:extLst>
              <a:ext uri="{FF2B5EF4-FFF2-40B4-BE49-F238E27FC236}">
                <a16:creationId xmlns:a16="http://schemas.microsoft.com/office/drawing/2014/main" id="{FB487FD6-561E-44B8-9FA3-998E145B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9168" y="4115555"/>
            <a:ext cx="468816" cy="468816"/>
          </a:xfrm>
          <a:prstGeom prst="rect">
            <a:avLst/>
          </a:prstGeom>
        </p:spPr>
      </p:pic>
      <p:pic>
        <p:nvPicPr>
          <p:cNvPr id="118" name="Graphic 117" descr="Man">
            <a:extLst>
              <a:ext uri="{FF2B5EF4-FFF2-40B4-BE49-F238E27FC236}">
                <a16:creationId xmlns:a16="http://schemas.microsoft.com/office/drawing/2014/main" id="{ADBD5520-83D7-46B7-81F4-F0BCE091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615" y="3983150"/>
            <a:ext cx="468816" cy="468816"/>
          </a:xfrm>
          <a:prstGeom prst="rect">
            <a:avLst/>
          </a:prstGeom>
        </p:spPr>
      </p:pic>
      <p:pic>
        <p:nvPicPr>
          <p:cNvPr id="119" name="Graphic 118" descr="Man">
            <a:extLst>
              <a:ext uri="{FF2B5EF4-FFF2-40B4-BE49-F238E27FC236}">
                <a16:creationId xmlns:a16="http://schemas.microsoft.com/office/drawing/2014/main" id="{9000AE46-8502-475B-A4BE-D8E839CDE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296" y="4774489"/>
            <a:ext cx="468816" cy="468816"/>
          </a:xfrm>
          <a:prstGeom prst="rect">
            <a:avLst/>
          </a:prstGeom>
        </p:spPr>
      </p:pic>
      <p:pic>
        <p:nvPicPr>
          <p:cNvPr id="120" name="Graphic 119" descr="Man">
            <a:extLst>
              <a:ext uri="{FF2B5EF4-FFF2-40B4-BE49-F238E27FC236}">
                <a16:creationId xmlns:a16="http://schemas.microsoft.com/office/drawing/2014/main" id="{0D1EBF71-F60E-4504-A8D2-09FA6CD7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908" y="3831365"/>
            <a:ext cx="468816" cy="468816"/>
          </a:xfrm>
          <a:prstGeom prst="rect">
            <a:avLst/>
          </a:prstGeom>
        </p:spPr>
      </p:pic>
      <p:pic>
        <p:nvPicPr>
          <p:cNvPr id="121" name="Graphic 120" descr="Woman">
            <a:extLst>
              <a:ext uri="{FF2B5EF4-FFF2-40B4-BE49-F238E27FC236}">
                <a16:creationId xmlns:a16="http://schemas.microsoft.com/office/drawing/2014/main" id="{D430E4F6-FD55-4CB9-B5DC-1E04C3D1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3935" y="4428096"/>
            <a:ext cx="468816" cy="468816"/>
          </a:xfrm>
          <a:prstGeom prst="rect">
            <a:avLst/>
          </a:prstGeom>
        </p:spPr>
      </p:pic>
      <p:pic>
        <p:nvPicPr>
          <p:cNvPr id="122" name="Graphic 121" descr="Man">
            <a:extLst>
              <a:ext uri="{FF2B5EF4-FFF2-40B4-BE49-F238E27FC236}">
                <a16:creationId xmlns:a16="http://schemas.microsoft.com/office/drawing/2014/main" id="{48D6F25F-BF99-4ABC-B7DC-4B171EE17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481" y="3681937"/>
            <a:ext cx="468816" cy="468816"/>
          </a:xfrm>
          <a:prstGeom prst="rect">
            <a:avLst/>
          </a:prstGeom>
        </p:spPr>
      </p:pic>
      <p:pic>
        <p:nvPicPr>
          <p:cNvPr id="123" name="Graphic 122" descr="Man">
            <a:extLst>
              <a:ext uri="{FF2B5EF4-FFF2-40B4-BE49-F238E27FC236}">
                <a16:creationId xmlns:a16="http://schemas.microsoft.com/office/drawing/2014/main" id="{913AE192-28EE-433C-85FC-55D50D81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2089" y="3674283"/>
            <a:ext cx="468816" cy="468816"/>
          </a:xfrm>
          <a:prstGeom prst="rect">
            <a:avLst/>
          </a:prstGeom>
        </p:spPr>
      </p:pic>
      <p:pic>
        <p:nvPicPr>
          <p:cNvPr id="124" name="Graphic 123" descr="Man">
            <a:extLst>
              <a:ext uri="{FF2B5EF4-FFF2-40B4-BE49-F238E27FC236}">
                <a16:creationId xmlns:a16="http://schemas.microsoft.com/office/drawing/2014/main" id="{952E7E27-E87C-4B3F-A38C-045F50082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6683" y="4061295"/>
            <a:ext cx="468816" cy="468816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0E1FD8E7-87A4-4263-A182-D82EB9DEE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166" y="4701520"/>
            <a:ext cx="468816" cy="468816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13B0CC5A-96CF-4374-976D-EAAAC62D5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242" y="4876504"/>
            <a:ext cx="468816" cy="4688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sz="quarter" idx="1"/>
          </p:nvPr>
        </p:nvSpPr>
        <p:spPr>
          <a:xfrm>
            <a:off x="471948" y="2191063"/>
            <a:ext cx="4956262" cy="3295332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Does the average DWI violator fear arrest?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Should they be afraid?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Intense publicity may enhance the perceived risk </a:t>
            </a:r>
          </a:p>
        </p:txBody>
      </p:sp>
      <p:sp>
        <p:nvSpPr>
          <p:cNvPr id="32771" name="Title 2"/>
          <p:cNvSpPr>
            <a:spLocks noGrp="1"/>
          </p:cNvSpPr>
          <p:nvPr>
            <p:ph type="title"/>
          </p:nvPr>
        </p:nvSpPr>
        <p:spPr>
          <a:xfrm>
            <a:off x="304800" y="573673"/>
            <a:ext cx="8534400" cy="762000"/>
          </a:xfrm>
        </p:spPr>
        <p:txBody>
          <a:bodyPr/>
          <a:lstStyle/>
          <a:p>
            <a:r>
              <a:rPr lang="en-US" altLang="en-US" dirty="0"/>
              <a:t>How Great is the Risk?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/>
          <a:stretch/>
        </p:blipFill>
        <p:spPr>
          <a:xfrm>
            <a:off x="5560299" y="1710829"/>
            <a:ext cx="3169227" cy="42557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Arrest enough violators to convince many of them it can happen to them</a:t>
            </a:r>
          </a:p>
          <a:p>
            <a:r>
              <a:rPr lang="en-US" dirty="0"/>
              <a:t>As arrest rate increases, odds are it will happen to them eventually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Changing the Odds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3" y="3764291"/>
            <a:ext cx="3690851" cy="2461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1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236126" y="2189527"/>
            <a:ext cx="4335873" cy="31626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dirty="0"/>
              <a:t>Prior to 1994, nearly </a:t>
            </a:r>
            <a:br>
              <a:rPr lang="en-US" dirty="0"/>
            </a:br>
            <a:r>
              <a:rPr lang="en-US" b="1" dirty="0"/>
              <a:t>50%</a:t>
            </a:r>
            <a:r>
              <a:rPr lang="en-US" dirty="0"/>
              <a:t> of total traffic crashes were alcohol-related</a:t>
            </a:r>
          </a:p>
          <a:p>
            <a:r>
              <a:rPr lang="en-US" b="1" dirty="0"/>
              <a:t>10,598 </a:t>
            </a:r>
            <a:r>
              <a:rPr lang="en-US" dirty="0"/>
              <a:t>alcohol-related fatalities represented </a:t>
            </a:r>
            <a:r>
              <a:rPr lang="en-US" b="1" dirty="0"/>
              <a:t>30%</a:t>
            </a:r>
            <a:r>
              <a:rPr lang="en-US" dirty="0"/>
              <a:t> of all traffic fatalities (2020)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98" y="2586799"/>
            <a:ext cx="3621577" cy="2419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00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361011" y="4866474"/>
            <a:ext cx="8504237" cy="147438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kern="1200" dirty="0"/>
              <a:t>Realistic increase in DWI enforcement activity will induce a significant degree of general deterrence and a corresponding change in DWI behavior.</a:t>
            </a:r>
            <a:endParaRPr lang="en-US" dirty="0"/>
          </a:p>
        </p:txBody>
      </p:sp>
      <p:sp>
        <p:nvSpPr>
          <p:cNvPr id="36867" name="Title 2"/>
          <p:cNvSpPr>
            <a:spLocks noGrp="1"/>
          </p:cNvSpPr>
          <p:nvPr>
            <p:ph type="title"/>
          </p:nvPr>
        </p:nvSpPr>
        <p:spPr>
          <a:xfrm>
            <a:off x="347135" y="551941"/>
            <a:ext cx="8534400" cy="762000"/>
          </a:xfrm>
        </p:spPr>
        <p:txBody>
          <a:bodyPr/>
          <a:lstStyle/>
          <a:p>
            <a:r>
              <a:rPr lang="en-US" altLang="en-US" dirty="0"/>
              <a:t>Can it be Done? Will it Work?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56" y="1629422"/>
            <a:ext cx="3767288" cy="29215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/>
              <a:t>Before:</a:t>
            </a:r>
          </a:p>
          <a:p>
            <a:pPr lvl="1">
              <a:spcAft>
                <a:spcPts val="1800"/>
              </a:spcAft>
            </a:pPr>
            <a:r>
              <a:rPr lang="en-US" altLang="en-US" dirty="0"/>
              <a:t>Arrest/violation ratio – 1 in 2000 or less </a:t>
            </a:r>
          </a:p>
          <a:p>
            <a:pPr lvl="1">
              <a:spcAft>
                <a:spcPts val="1800"/>
              </a:spcAft>
            </a:pPr>
            <a:r>
              <a:rPr lang="en-US" altLang="en-US" dirty="0"/>
              <a:t>Weekend drivers BAC of 0.10 or higher – 9%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During: Intensive DWI enforcement weekend nights 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Officers intensively trained, enforcement publicized, justice community coordinated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EE9AD-2E42-490C-9513-6B1C67B2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Stockton, California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/>
          <p:cNvSpPr>
            <a:spLocks noGrp="1"/>
          </p:cNvSpPr>
          <p:nvPr>
            <p:ph sz="quarter" idx="1"/>
          </p:nvPr>
        </p:nvSpPr>
        <p:spPr>
          <a:xfrm>
            <a:off x="0" y="4256110"/>
            <a:ext cx="2980112" cy="969496"/>
          </a:xfrm>
        </p:spPr>
        <p:txBody>
          <a:bodyPr/>
          <a:lstStyle/>
          <a:p>
            <a:pPr marL="0" indent="0" algn="ctr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en-US" sz="2400" dirty="0"/>
              <a:t>Arrests increased 500%</a:t>
            </a:r>
          </a:p>
        </p:txBody>
      </p:sp>
      <p:sp>
        <p:nvSpPr>
          <p:cNvPr id="38915" name="Title 2"/>
          <p:cNvSpPr>
            <a:spLocks noGrp="1"/>
          </p:cNvSpPr>
          <p:nvPr>
            <p:ph type="title"/>
          </p:nvPr>
        </p:nvSpPr>
        <p:spPr>
          <a:xfrm>
            <a:off x="304800" y="433650"/>
            <a:ext cx="8534400" cy="762000"/>
          </a:xfrm>
        </p:spPr>
        <p:txBody>
          <a:bodyPr/>
          <a:lstStyle/>
          <a:p>
            <a:r>
              <a:rPr lang="en-US" altLang="en-US" dirty="0"/>
              <a:t>Stockton, California</a:t>
            </a:r>
          </a:p>
        </p:txBody>
      </p:sp>
      <p:sp>
        <p:nvSpPr>
          <p:cNvPr id="2" name="Up Arrow 1"/>
          <p:cNvSpPr/>
          <p:nvPr/>
        </p:nvSpPr>
        <p:spPr>
          <a:xfrm>
            <a:off x="833350" y="1463037"/>
            <a:ext cx="1313411" cy="266007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3717867" y="1463037"/>
            <a:ext cx="1313411" cy="266007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0800000">
            <a:off x="6799811" y="1463037"/>
            <a:ext cx="1313411" cy="266007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24207" y="4214724"/>
            <a:ext cx="270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j-lt"/>
              </a:rPr>
              <a:t>Weekend nighttime crashes decreased 34%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8547" y="4206415"/>
            <a:ext cx="3215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000000"/>
                </a:solidFill>
                <a:latin typeface="+mj-lt"/>
              </a:rPr>
              <a:t>Proportion of nighttime, weekend drivers legally under the influence dropped from 9% to 6%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/>
      <p:bldP spid="2" grpId="0" animBg="1"/>
      <p:bldP spid="6" grpId="0" animBg="1"/>
      <p:bldP spid="7" grpId="0" animBg="1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Pam.Mccaskill\AppData\Local\Microsoft\Windows\Temporary Internet Files\Content.IE5\O9W0042Y\keys[1]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5" name="Content Placeholder 1"/>
          <p:cNvSpPr>
            <a:spLocks noGrp="1"/>
          </p:cNvSpPr>
          <p:nvPr>
            <p:ph sz="quarter" idx="1"/>
          </p:nvPr>
        </p:nvSpPr>
        <p:spPr>
          <a:xfrm>
            <a:off x="486698" y="1578077"/>
            <a:ext cx="8244348" cy="473074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Keys to success: 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Officers skilled at DWI detection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Willing to arrest all violators detected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Policies and application supported by agency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Improve DWI Detection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ontent Placeholder 1"/>
          <p:cNvSpPr>
            <a:spLocks noGrp="1"/>
          </p:cNvSpPr>
          <p:nvPr>
            <p:ph sz="quarter" idx="1"/>
          </p:nvPr>
        </p:nvSpPr>
        <p:spPr>
          <a:xfrm>
            <a:off x="427703" y="1592827"/>
            <a:ext cx="8259097" cy="3861824"/>
          </a:xfrm>
        </p:spPr>
        <p:txBody>
          <a:bodyPr/>
          <a:lstStyle/>
          <a:p>
            <a:pPr marL="288925" indent="-28892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Deterrence can vastly exceed level of enforcement officers achieve</a:t>
            </a:r>
          </a:p>
          <a:p>
            <a:pPr marL="288925" indent="-28892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Weekend DWI arrests can increase by as much as 500%, as in the Stockton study</a:t>
            </a:r>
          </a:p>
          <a:p>
            <a:pPr marL="288925" indent="-28892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Detection: Key to Deterrence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92827"/>
            <a:ext cx="8214852" cy="4235112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When arrest/violation ratio is 1 in 100: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Many violators WILL be caught 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General perception level of being caught increases 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Behavior changes</a:t>
            </a:r>
          </a:p>
        </p:txBody>
      </p:sp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of General Deterrence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07574"/>
            <a:ext cx="8244348" cy="2890684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Community benefits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Officers recognize cues and clues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Gained confidence in field sobriety tests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Fewer violators stopped avoided arrest  </a:t>
            </a: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Increased DWI Detection Skills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5" y="3954550"/>
            <a:ext cx="3393397" cy="2263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64573" y="1106411"/>
            <a:ext cx="8214853" cy="2046143"/>
          </a:xfrm>
        </p:spPr>
        <p:txBody>
          <a:bodyPr/>
          <a:lstStyle/>
          <a:p>
            <a:r>
              <a:rPr lang="en-US" altLang="en-US" sz="3200" dirty="0"/>
              <a:t>The ability to detect DWI violators is the key to general deterrence and possibly the greatest impediment to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47" y="3562270"/>
            <a:ext cx="4058651" cy="2707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63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table, drink, orange&#10;&#10;Description automatically generated">
            <a:extLst>
              <a:ext uri="{FF2B5EF4-FFF2-40B4-BE49-F238E27FC236}">
                <a16:creationId xmlns:a16="http://schemas.microsoft.com/office/drawing/2014/main" id="{08A2305D-F972-42DD-9467-0EF67FDAE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6"/>
          <a:stretch/>
        </p:blipFill>
        <p:spPr>
          <a:xfrm>
            <a:off x="0" y="402649"/>
            <a:ext cx="9144000" cy="607242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3795" y="595423"/>
            <a:ext cx="9002233" cy="119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en-US" sz="3600" b="1" kern="0" dirty="0">
                <a:solidFill>
                  <a:srgbClr val="000000"/>
                </a:solidFill>
                <a:latin typeface="+mj-lt"/>
                <a:cs typeface="+mn-cs"/>
              </a:rPr>
              <a:t>Alcohol is the most abused drug in the United States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1"/>
          <p:cNvSpPr>
            <a:spLocks noGrp="1"/>
          </p:cNvSpPr>
          <p:nvPr>
            <p:ph sz="quarter" idx="1"/>
          </p:nvPr>
        </p:nvSpPr>
        <p:spPr>
          <a:xfrm>
            <a:off x="853168" y="1928717"/>
            <a:ext cx="4976939" cy="64008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Methyl Alcohol (Methanol)</a:t>
            </a:r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>
          <a:xfrm>
            <a:off x="457200" y="552147"/>
            <a:ext cx="8229600" cy="640080"/>
          </a:xfrm>
        </p:spPr>
        <p:txBody>
          <a:bodyPr/>
          <a:lstStyle/>
          <a:p>
            <a:r>
              <a:rPr lang="en-US" altLang="en-US" dirty="0"/>
              <a:t>Types of Alcohol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E9A9C-35D5-1740-974C-73B7FBE6F34F}"/>
              </a:ext>
            </a:extLst>
          </p:cNvPr>
          <p:cNvGrpSpPr/>
          <p:nvPr/>
        </p:nvGrpSpPr>
        <p:grpSpPr>
          <a:xfrm>
            <a:off x="853168" y="4817077"/>
            <a:ext cx="7048306" cy="1554480"/>
            <a:chOff x="853168" y="3111445"/>
            <a:chExt cx="7048306" cy="1554480"/>
          </a:xfrm>
        </p:grpSpPr>
        <p:pic>
          <p:nvPicPr>
            <p:cNvPr id="573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 r="5559"/>
            <a:stretch/>
          </p:blipFill>
          <p:spPr bwMode="auto">
            <a:xfrm>
              <a:off x="5831210" y="3111445"/>
              <a:ext cx="2070264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1"/>
            <p:cNvSpPr txBox="1">
              <a:spLocks/>
            </p:cNvSpPr>
            <p:nvPr/>
          </p:nvSpPr>
          <p:spPr bwMode="auto">
            <a:xfrm>
              <a:off x="853168" y="3568645"/>
              <a:ext cx="4976940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 b="1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 b="1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 b="1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eaLnBrk="1" hangingPunct="1">
                <a:spcBef>
                  <a:spcPts val="0"/>
                </a:spcBef>
                <a:spcAft>
                  <a:spcPts val="4800"/>
                </a:spcAft>
                <a:defRPr/>
              </a:pPr>
              <a:r>
                <a:rPr lang="en-US" sz="2600" b="0" kern="0" dirty="0">
                  <a:solidFill>
                    <a:srgbClr val="000000"/>
                  </a:solidFill>
                </a:rPr>
                <a:t>Ethyl Alcohol (Ethanol)</a:t>
              </a:r>
            </a:p>
          </p:txBody>
        </p:sp>
      </p:grp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0109" y="3251446"/>
            <a:ext cx="20724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853166" y="3587812"/>
            <a:ext cx="4976941" cy="6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80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Isopropyl Alcohol (Isopropanol)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r="5573"/>
          <a:stretch/>
        </p:blipFill>
        <p:spPr>
          <a:xfrm>
            <a:off x="5830109" y="1471517"/>
            <a:ext cx="2072467" cy="1554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304800" y="550025"/>
            <a:ext cx="8534400" cy="762000"/>
          </a:xfrm>
        </p:spPr>
        <p:txBody>
          <a:bodyPr/>
          <a:lstStyle/>
          <a:p>
            <a:r>
              <a:rPr lang="en-US" altLang="en-US" dirty="0"/>
              <a:t>The Local DWI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1592205"/>
            <a:ext cx="6836907" cy="45601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275367"/>
            <a:ext cx="8229600" cy="394255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Chemical Symbols</a:t>
            </a:r>
          </a:p>
          <a:p>
            <a:pPr lvl="1"/>
            <a:r>
              <a:rPr lang="en-US" altLang="en-US" dirty="0"/>
              <a:t>ETOH</a:t>
            </a:r>
          </a:p>
          <a:p>
            <a:pPr lvl="1"/>
            <a:r>
              <a:rPr lang="en-US" altLang="en-US" dirty="0"/>
              <a:t>C2H5OH</a:t>
            </a:r>
          </a:p>
          <a:p>
            <a:endParaRPr lang="en-US" altLang="en-US" dirty="0"/>
          </a:p>
        </p:txBody>
      </p:sp>
      <p:sp>
        <p:nvSpPr>
          <p:cNvPr id="47107" name="Title 2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1095134"/>
          </a:xfrm>
        </p:spPr>
        <p:txBody>
          <a:bodyPr/>
          <a:lstStyle/>
          <a:p>
            <a:r>
              <a:rPr lang="en-US" altLang="en-US" dirty="0"/>
              <a:t>Ethyl Alcohol (Ethanol)</a:t>
            </a:r>
            <a:br>
              <a:rPr lang="en-US" altLang="en-US" dirty="0"/>
            </a:br>
            <a:r>
              <a:rPr lang="en-US" altLang="en-US" dirty="0"/>
              <a:t>Intended for Human Consumption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7109" name="Group 17"/>
          <p:cNvGrpSpPr>
            <a:grpSpLocks/>
          </p:cNvGrpSpPr>
          <p:nvPr/>
        </p:nvGrpSpPr>
        <p:grpSpPr bwMode="auto">
          <a:xfrm>
            <a:off x="3221624" y="3761251"/>
            <a:ext cx="2990850" cy="1906588"/>
            <a:chOff x="5051425" y="3752850"/>
            <a:chExt cx="2991646" cy="1906219"/>
          </a:xfrm>
        </p:grpSpPr>
        <p:sp>
          <p:nvSpPr>
            <p:cNvPr id="47110" name="Rectangle 5"/>
            <p:cNvSpPr>
              <a:spLocks noChangeArrowheads="1"/>
            </p:cNvSpPr>
            <p:nvPr/>
          </p:nvSpPr>
          <p:spPr bwMode="auto">
            <a:xfrm>
              <a:off x="5645308" y="3752850"/>
              <a:ext cx="1229052" cy="579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H</a:t>
              </a:r>
              <a:endParaRPr lang="en-US" altLang="en-US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47111" name="Rectangle 6"/>
            <p:cNvSpPr>
              <a:spLocks noChangeArrowheads="1"/>
            </p:cNvSpPr>
            <p:nvPr/>
          </p:nvSpPr>
          <p:spPr bwMode="auto">
            <a:xfrm>
              <a:off x="5638956" y="5079744"/>
              <a:ext cx="1229052" cy="57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H</a:t>
              </a:r>
              <a:endParaRPr lang="en-US" altLang="en-US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47112" name="Rectangle 7"/>
            <p:cNvSpPr>
              <a:spLocks noChangeArrowheads="1"/>
            </p:cNvSpPr>
            <p:nvPr/>
          </p:nvSpPr>
          <p:spPr bwMode="auto">
            <a:xfrm>
              <a:off x="5051425" y="4413122"/>
              <a:ext cx="2991646" cy="579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C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C</a:t>
              </a:r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    OH</a:t>
              </a:r>
            </a:p>
          </p:txBody>
        </p:sp>
        <p:sp>
          <p:nvSpPr>
            <p:cNvPr id="47113" name="Line 8"/>
            <p:cNvSpPr>
              <a:spLocks noChangeShapeType="1"/>
            </p:cNvSpPr>
            <p:nvPr/>
          </p:nvSpPr>
          <p:spPr bwMode="auto">
            <a:xfrm>
              <a:off x="5511800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Line 9"/>
            <p:cNvSpPr>
              <a:spLocks noChangeShapeType="1"/>
            </p:cNvSpPr>
            <p:nvPr/>
          </p:nvSpPr>
          <p:spPr bwMode="auto">
            <a:xfrm>
              <a:off x="6211888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0"/>
            <p:cNvSpPr>
              <a:spLocks noChangeShapeType="1"/>
            </p:cNvSpPr>
            <p:nvPr/>
          </p:nvSpPr>
          <p:spPr bwMode="auto">
            <a:xfrm>
              <a:off x="6902450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Line 11"/>
            <p:cNvSpPr>
              <a:spLocks noChangeShapeType="1"/>
            </p:cNvSpPr>
            <p:nvPr/>
          </p:nvSpPr>
          <p:spPr bwMode="auto">
            <a:xfrm flipV="1">
              <a:off x="5888038" y="4876800"/>
              <a:ext cx="95250" cy="295275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12"/>
            <p:cNvSpPr>
              <a:spLocks noChangeShapeType="1"/>
            </p:cNvSpPr>
            <p:nvPr/>
          </p:nvSpPr>
          <p:spPr bwMode="auto">
            <a:xfrm flipV="1">
              <a:off x="6607175" y="4876800"/>
              <a:ext cx="95250" cy="295275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3"/>
            <p:cNvSpPr>
              <a:spLocks noChangeShapeType="1"/>
            </p:cNvSpPr>
            <p:nvPr/>
          </p:nvSpPr>
          <p:spPr bwMode="auto">
            <a:xfrm>
              <a:off x="5897563" y="4205288"/>
              <a:ext cx="76200" cy="300038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Line 14"/>
            <p:cNvSpPr>
              <a:spLocks noChangeShapeType="1"/>
            </p:cNvSpPr>
            <p:nvPr/>
          </p:nvSpPr>
          <p:spPr bwMode="auto">
            <a:xfrm>
              <a:off x="6616700" y="4205288"/>
              <a:ext cx="76200" cy="300038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87588"/>
            <a:ext cx="8259098" cy="1589491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Yeast combines with sugars from fruit or grains in a chemical reaction resulting in ETOH.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799" y="618461"/>
            <a:ext cx="8534400" cy="762000"/>
          </a:xfrm>
        </p:spPr>
        <p:txBody>
          <a:bodyPr/>
          <a:lstStyle/>
          <a:p>
            <a:r>
              <a:rPr lang="en-US" altLang="en-US" dirty="0"/>
              <a:t>Fermentation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272" y="2780892"/>
            <a:ext cx="7243455" cy="2800218"/>
          </a:xfrm>
          <a:prstGeom prst="rect">
            <a:avLst/>
          </a:prstGeom>
          <a:solidFill>
            <a:schemeClr val="bg1">
              <a:lumMod val="50000"/>
              <a:alpha val="81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96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2451" y="1625613"/>
            <a:ext cx="8259098" cy="12861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Fermented beverage is boiled at a controlled temperature to extract and concentrate the ethanol fumes.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Distillation</a:t>
            </a:r>
          </a:p>
        </p:txBody>
      </p:sp>
      <p:pic>
        <p:nvPicPr>
          <p:cNvPr id="57348" name="Picture 4" descr="C:\Users\pam.mccaskill\AppData\Local\Microsoft\Windows\Temporary Internet Files\Content.IE5\D21N4KUE\1280px-Glenmorangie_Distillery_Still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1" y="3165468"/>
            <a:ext cx="4017818" cy="30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8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277090" y="2084273"/>
            <a:ext cx="6912697" cy="914400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  <a:defRPr/>
            </a:pPr>
            <a:r>
              <a:rPr lang="en-US" dirty="0"/>
              <a:t>Bottle of beer:</a:t>
            </a:r>
          </a:p>
          <a:p>
            <a:pPr marL="0" indent="0" eaLnBrk="1" hangingPunct="1">
              <a:spcAft>
                <a:spcPts val="1200"/>
              </a:spcAft>
              <a:buNone/>
              <a:defRPr/>
            </a:pPr>
            <a:r>
              <a:rPr lang="en-US" dirty="0"/>
              <a:t>12 ounces of fluid - 5% alcohol </a:t>
            </a:r>
          </a:p>
        </p:txBody>
      </p:sp>
      <p:sp>
        <p:nvSpPr>
          <p:cNvPr id="50179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151022"/>
          </a:xfrm>
        </p:spPr>
        <p:txBody>
          <a:bodyPr/>
          <a:lstStyle/>
          <a:p>
            <a:r>
              <a:rPr lang="en-US" altLang="en-US" dirty="0"/>
              <a:t>Common Drink Sizes</a:t>
            </a:r>
            <a:br>
              <a:rPr lang="en-US" altLang="en-US" dirty="0"/>
            </a:br>
            <a:r>
              <a:rPr lang="en-US" altLang="en-US" dirty="0"/>
              <a:t>(0.60 ounces of pure ethanol)</a:t>
            </a:r>
          </a:p>
        </p:txBody>
      </p:sp>
      <p:pic>
        <p:nvPicPr>
          <p:cNvPr id="50182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r="27936"/>
          <a:stretch/>
        </p:blipFill>
        <p:spPr bwMode="auto">
          <a:xfrm>
            <a:off x="8099428" y="4878987"/>
            <a:ext cx="59212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77090" y="3664968"/>
            <a:ext cx="462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Glass of wine:</a:t>
            </a:r>
          </a:p>
          <a:p>
            <a:pPr marL="0" indent="0" eaLnBrk="1" hangingPunct="1">
              <a:spcAft>
                <a:spcPts val="120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5 ounces of fluid - 12% alcohol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77090" y="5245663"/>
            <a:ext cx="69126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Shot of whiskey (80 proof): </a:t>
            </a:r>
          </a:p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1 and 1/2 ounces - 40% alcohol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17648"/>
          <a:stretch/>
        </p:blipFill>
        <p:spPr bwMode="auto">
          <a:xfrm>
            <a:off x="7507306" y="4816253"/>
            <a:ext cx="592122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9853" y="5730653"/>
            <a:ext cx="36576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A4AC6B6-A35B-45EA-B768-6C5476D38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17648"/>
          <a:stretch/>
        </p:blipFill>
        <p:spPr bwMode="auto">
          <a:xfrm>
            <a:off x="5270925" y="1684421"/>
            <a:ext cx="592122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385F6CB9-1D82-4A16-B16C-74E29AB15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r="27936"/>
          <a:stretch/>
        </p:blipFill>
        <p:spPr bwMode="auto">
          <a:xfrm>
            <a:off x="5270925" y="3377540"/>
            <a:ext cx="59212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843B126-26CA-42D2-8E6D-87692821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106" y="5473347"/>
            <a:ext cx="36576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uiExpand="1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68478" y="710698"/>
            <a:ext cx="7209904" cy="762000"/>
          </a:xfrm>
        </p:spPr>
        <p:txBody>
          <a:bodyPr/>
          <a:lstStyle/>
          <a:p>
            <a:r>
              <a:rPr lang="en-US" altLang="en-US" dirty="0"/>
              <a:t>Alcohol is a CNS Depressant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71A05-A6BF-4FE7-A1CB-17ACC9F62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63" y="1847392"/>
            <a:ext cx="5261273" cy="4210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523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F7551-06E6-42AE-B2D9-8C2F321D3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39" y="1660508"/>
            <a:ext cx="4448175" cy="44481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60847" y="1556922"/>
            <a:ext cx="4672013" cy="10382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Getting the ethanol out of the stomach and into the blood</a:t>
            </a:r>
          </a:p>
        </p:txBody>
      </p:sp>
      <p:sp>
        <p:nvSpPr>
          <p:cNvPr id="532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Absorption of Alcohol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7315199" y="1523282"/>
            <a:ext cx="1728037" cy="38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Esophagus</a:t>
            </a: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H="1">
            <a:off x="6347147" y="1775461"/>
            <a:ext cx="968052" cy="4978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3011622" y="2717342"/>
            <a:ext cx="1518143" cy="6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Stomach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walls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4338084" y="3074225"/>
            <a:ext cx="1884916" cy="827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7405281" y="5197492"/>
            <a:ext cx="1485984" cy="6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Stomach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walls</a:t>
            </a: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 flipV="1">
            <a:off x="7185024" y="4652094"/>
            <a:ext cx="703263" cy="51839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6DAF2584-4B84-4C9F-A2BA-E1B5810C91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732" y="3999407"/>
            <a:ext cx="1502233" cy="3884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6084A9E3-C88E-4238-8DBB-79FCCDF8F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598" y="4239176"/>
            <a:ext cx="1212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Pylorus</a:t>
            </a:r>
            <a:endParaRPr lang="en-US" altLang="en-US" sz="2800" b="0" dirty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28D95-2DA5-4BD3-929C-8E479638AF3C}"/>
              </a:ext>
            </a:extLst>
          </p:cNvPr>
          <p:cNvGrpSpPr/>
          <p:nvPr/>
        </p:nvGrpSpPr>
        <p:grpSpPr>
          <a:xfrm>
            <a:off x="3651830" y="4949169"/>
            <a:ext cx="974036" cy="955980"/>
            <a:chOff x="3651830" y="4949169"/>
            <a:chExt cx="974036" cy="955980"/>
          </a:xfrm>
        </p:grpSpPr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3651830" y="5386037"/>
              <a:ext cx="974036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0" dirty="0">
                  <a:solidFill>
                    <a:schemeClr val="accent5"/>
                  </a:solidFill>
                  <a:latin typeface="+mj-lt"/>
                  <a:ea typeface="ＭＳ Ｐゴシック" pitchFamily="34" charset="-128"/>
                </a:rPr>
                <a:t>80%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930876E7-6DC0-4197-BD1A-84DC4EBFF989}"/>
                </a:ext>
              </a:extLst>
            </p:cNvPr>
            <p:cNvSpPr/>
            <p:nvPr/>
          </p:nvSpPr>
          <p:spPr>
            <a:xfrm rot="834289">
              <a:off x="4065175" y="4949169"/>
              <a:ext cx="236858" cy="496645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2A8BF2-D613-4FE2-BC67-FA295650BE94}"/>
              </a:ext>
            </a:extLst>
          </p:cNvPr>
          <p:cNvGrpSpPr/>
          <p:nvPr/>
        </p:nvGrpSpPr>
        <p:grpSpPr>
          <a:xfrm>
            <a:off x="5876415" y="2778730"/>
            <a:ext cx="3184543" cy="2838313"/>
            <a:chOff x="5876415" y="2778730"/>
            <a:chExt cx="3184543" cy="2838313"/>
          </a:xfrm>
        </p:grpSpPr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6E52A439-1F74-4F02-AB2B-1114015A76F5}"/>
                </a:ext>
              </a:extLst>
            </p:cNvPr>
            <p:cNvSpPr/>
            <p:nvPr/>
          </p:nvSpPr>
          <p:spPr>
            <a:xfrm rot="218731">
              <a:off x="6142671" y="5120398"/>
              <a:ext cx="236858" cy="496645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796E58-899A-4644-BA74-ACC3864A2893}"/>
                </a:ext>
              </a:extLst>
            </p:cNvPr>
            <p:cNvGrpSpPr/>
            <p:nvPr/>
          </p:nvGrpSpPr>
          <p:grpSpPr>
            <a:xfrm>
              <a:off x="5876415" y="2778730"/>
              <a:ext cx="3184543" cy="1826179"/>
              <a:chOff x="5876415" y="2778730"/>
              <a:chExt cx="3184543" cy="1826179"/>
            </a:xfrm>
          </p:grpSpPr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3C72FCC2-A8C6-447A-9600-FC00126A06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6922" y="3638327"/>
                <a:ext cx="97403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 b="1">
                    <a:solidFill>
                      <a:srgbClr val="003366"/>
                    </a:solidFill>
                    <a:latin typeface="Arial" charset="0"/>
                  </a:defRPr>
                </a:lvl1pPr>
                <a:lvl2pPr marL="742950" indent="-285750" eaLnBrk="0" hangingPunct="0">
                  <a:buFont typeface="Wingdings" pitchFamily="2" charset="2"/>
                  <a:buChar char="ü"/>
                  <a:defRPr sz="2800" b="1">
                    <a:solidFill>
                      <a:srgbClr val="003366"/>
                    </a:solidFill>
                    <a:latin typeface="Arial" charset="0"/>
                  </a:defRPr>
                </a:lvl2pPr>
                <a:lvl3pPr marL="1143000" indent="-228600" eaLnBrk="0" hangingPunct="0">
                  <a:buFont typeface="Trebuchet MS" pitchFamily="34" charset="0"/>
                  <a:buChar char="―"/>
                  <a:defRPr sz="2400">
                    <a:solidFill>
                      <a:srgbClr val="003366"/>
                    </a:solidFill>
                    <a:latin typeface="Arial" charset="0"/>
                  </a:defRPr>
                </a:lvl3pPr>
                <a:lvl4pPr marL="1600200" indent="-228600" eaLnBrk="0" hangingPunct="0">
                  <a:buFont typeface="Wingdings" pitchFamily="2" charset="2"/>
                  <a:buChar char="Ø"/>
                  <a:defRPr sz="2000">
                    <a:solidFill>
                      <a:srgbClr val="003366"/>
                    </a:solidFill>
                    <a:latin typeface="Arial" charset="0"/>
                  </a:defRPr>
                </a:lvl4pPr>
                <a:lvl5pPr marL="2057400" indent="-228600" eaLnBrk="0" hangingPunct="0"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+mj-lt"/>
                    <a:ea typeface="ＭＳ Ｐゴシック" pitchFamily="34" charset="-128"/>
                  </a:rPr>
                  <a:t>20%</a:t>
                </a:r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7ADA5EA4-2D16-4229-B253-BE1AA6F59A4E}"/>
                  </a:ext>
                </a:extLst>
              </p:cNvPr>
              <p:cNvSpPr/>
              <p:nvPr/>
            </p:nvSpPr>
            <p:spPr>
              <a:xfrm rot="17741203">
                <a:off x="7678905" y="4238157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373E0C76-1116-4EAE-AD78-78CED9366187}"/>
                  </a:ext>
                </a:extLst>
              </p:cNvPr>
              <p:cNvSpPr/>
              <p:nvPr/>
            </p:nvSpPr>
            <p:spPr>
              <a:xfrm rot="14523143">
                <a:off x="7785922" y="2648836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96ADDF8A-6169-4E3A-8599-9742C0EFDE22}"/>
                  </a:ext>
                </a:extLst>
              </p:cNvPr>
              <p:cNvSpPr/>
              <p:nvPr/>
            </p:nvSpPr>
            <p:spPr>
              <a:xfrm rot="7439403">
                <a:off x="6006309" y="3266292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utoUpdateAnimBg="0"/>
      <p:bldP spid="32" grpId="0" animBg="1"/>
      <p:bldP spid="33" grpId="0"/>
      <p:bldP spid="34" grpId="0" animBg="1"/>
      <p:bldP spid="36" grpId="0" autoUpdateAnimBg="0"/>
      <p:bldP spid="37" grpId="0" animBg="1"/>
      <p:bldP spid="43" grpId="0" animBg="1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90764" y="2970027"/>
            <a:ext cx="8504238" cy="288496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200" dirty="0"/>
              <a:t>Getting the ethanol into the </a:t>
            </a:r>
            <a:br>
              <a:rPr lang="en-US" sz="3200" dirty="0"/>
            </a:br>
            <a:r>
              <a:rPr lang="en-US" sz="3200" dirty="0"/>
              <a:t>body’s tissues and organs</a:t>
            </a:r>
          </a:p>
          <a:p>
            <a:pPr marL="0" indent="0" algn="ctr" eaLnBrk="1" hangingPunct="1">
              <a:defRPr/>
            </a:pPr>
            <a:endParaRPr lang="en-US" b="1" dirty="0"/>
          </a:p>
          <a:p>
            <a:pPr marL="0" indent="0" algn="ctr" eaLnBrk="1" hangingPunct="1">
              <a:buNone/>
              <a:defRPr/>
            </a:pPr>
            <a:r>
              <a:rPr lang="en-US" sz="3200" b="1" dirty="0"/>
              <a:t>Basic Principle</a:t>
            </a:r>
          </a:p>
          <a:p>
            <a:pPr marL="0" indent="0" algn="ctr" eaLnBrk="1" hangingPunct="1">
              <a:buNone/>
              <a:defRPr/>
            </a:pPr>
            <a:r>
              <a:rPr lang="en-US" sz="3200" dirty="0"/>
              <a:t>Ethanol goes wherever it finds water</a:t>
            </a:r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Distribution of Alcohol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5675" y="1437522"/>
            <a:ext cx="8172650" cy="3869164"/>
          </a:xfrm>
        </p:spPr>
        <p:txBody>
          <a:bodyPr/>
          <a:lstStyle/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Which parts of the body have lots of water?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Which parts do not?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The average male is 68% water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The average female is 55% water</a:t>
            </a:r>
          </a:p>
          <a:p>
            <a:pPr marL="228600" indent="-22860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Distribution of Alcohol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BDDD752-55C0-485F-88EF-428BDACAA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11" y="2421264"/>
            <a:ext cx="2717589" cy="3869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6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Time</a:t>
            </a:r>
          </a:p>
          <a:p>
            <a:pPr>
              <a:lnSpc>
                <a:spcPct val="150000"/>
              </a:lnSpc>
            </a:pPr>
            <a:r>
              <a:rPr lang="en-US" dirty="0"/>
              <a:t>Sex</a:t>
            </a:r>
          </a:p>
          <a:p>
            <a:pPr>
              <a:lnSpc>
                <a:spcPct val="150000"/>
              </a:lnSpc>
            </a:pPr>
            <a:r>
              <a:rPr lang="en-US" dirty="0"/>
              <a:t>Weight</a:t>
            </a:r>
          </a:p>
          <a:p>
            <a:pPr>
              <a:lnSpc>
                <a:spcPct val="150000"/>
              </a:lnSpc>
            </a:pPr>
            <a:r>
              <a:rPr lang="en-US" dirty="0"/>
              <a:t>Drinking on empty stomach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Dose Response Relationships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5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Direct excretion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Breath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Urine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Sweat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Tears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Etc.</a:t>
            </a:r>
          </a:p>
          <a:p>
            <a:pPr>
              <a:lnSpc>
                <a:spcPct val="150000"/>
              </a:lnSpc>
            </a:pPr>
            <a:r>
              <a:rPr lang="en-US" dirty="0"/>
              <a:t>Metabolism</a:t>
            </a:r>
          </a:p>
        </p:txBody>
      </p:sp>
      <p:sp>
        <p:nvSpPr>
          <p:cNvPr id="563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Elimination of Alcohol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262568"/>
            <a:ext cx="3903503" cy="325223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An estimated 61.6 million people self-reported binge drinking in the past 12 months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17.7 million people classify themselves as heavy drinkers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Binge and Heavy Drinking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0702" y="2385168"/>
            <a:ext cx="4519045" cy="30070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93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6697" y="1732547"/>
            <a:ext cx="8214851" cy="4302493"/>
          </a:xfrm>
        </p:spPr>
        <p:txBody>
          <a:bodyPr/>
          <a:lstStyle/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Burns ethanol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Aided by alcohol dehydrogenase enzyme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Ultimate products of chemical reaction are carbon dioxide and water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Average person’s BAC drops by about 0.015 per hour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Metabolism in the Liver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3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Pam.Mccaskill\AppData\Local\Microsoft\Windows\Temporary Internet Files\Content.IE5\RZF8P3CQ\Camry_Speed_Odometer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108"/>
            <a:ext cx="9144000" cy="60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7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57137"/>
            <a:ext cx="8259098" cy="355974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How can we speed up the metabolism of alcohol? </a:t>
            </a:r>
          </a:p>
          <a:p>
            <a:pPr marL="517525" indent="-288925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We can't – The liver takes its time burning up the alcohol</a:t>
            </a:r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Metabolism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2063" r="1292" b="3565"/>
          <a:stretch/>
        </p:blipFill>
        <p:spPr bwMode="auto">
          <a:xfrm>
            <a:off x="1053823" y="2016067"/>
            <a:ext cx="7158273" cy="35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304800" y="693815"/>
            <a:ext cx="8534400" cy="571500"/>
          </a:xfrm>
        </p:spPr>
        <p:txBody>
          <a:bodyPr/>
          <a:lstStyle/>
          <a:p>
            <a:r>
              <a:rPr lang="en-US" altLang="en-US" dirty="0"/>
              <a:t>Mellanby Effect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8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BAC is the number of grams of alcohol found in 100 milliliters of the person’s blood</a:t>
            </a:r>
          </a:p>
          <a:p>
            <a:pPr lvl="1"/>
            <a:r>
              <a:rPr lang="en-US" dirty="0"/>
              <a:t>Example: If a person has a BAC of .08, then there is eight one-hundredths of a gram of alcohol in every 100 milliliters of the person’s blood</a:t>
            </a:r>
          </a:p>
          <a:p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Blood Alcohol Concentration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2-</a:t>
            </a:r>
            <a:fld id="{7BB73C45-5869-46BC-9C80-1DDBA704BAFF}" type="slidenum">
              <a:rPr lang="en-US" smtClean="0"/>
              <a:pPr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9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5775" y="6474590"/>
            <a:ext cx="2133600" cy="365125"/>
          </a:xfrm>
        </p:spPr>
        <p:txBody>
          <a:bodyPr/>
          <a:lstStyle/>
          <a:p>
            <a:r>
              <a:rPr lang="en-US" sz="1400" b="0" dirty="0"/>
              <a:t>2-</a:t>
            </a:r>
            <a:fld id="{7BB73C45-5869-46BC-9C80-1DDBA704BAFF}" type="slidenum">
              <a:rPr lang="en-US" sz="1400" b="0" smtClean="0"/>
              <a:pPr/>
              <a:t>54</a:t>
            </a:fld>
            <a:endParaRPr lang="en-US" sz="1400" b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63329"/>
            <a:ext cx="8167688" cy="474603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In typical DWI enforcement, one violator in _____ results in arrest.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In the Fort Lauderdale study, police officers arrested _____ % of the drivers they contacted whose BACs were .10 to .20.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Name three different chemicals that are alcohols.  </a:t>
            </a:r>
          </a:p>
          <a:p>
            <a:pPr marL="514350" indent="-51435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517222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612669"/>
            <a:ext cx="8167687" cy="416329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Which of these is beverage alcohol, intended for human consumption?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What is the chemical symbol for beverage alcohol?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What is the name of the chemical process by which beverage alcohol is produced naturally?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612668"/>
            <a:ext cx="8167688" cy="452266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What is the name of the process used to produce high concentration beverage alcohol?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True or false:  Pound for pound, the average woman contains more water than does the average man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What do we mean by the “proof” of an alcoholic beverage?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9114" y="1487488"/>
            <a:ext cx="8197184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True or false:  Most of the alcohol a person drinks is absorbed into the blood via the small intestine</a:t>
            </a:r>
          </a:p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What is the name of the muscle that controls the passage from the stomach to the lower gastrointestinal tract?</a:t>
            </a:r>
          </a:p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True or false: Alcohol can pass directly through the stomach walls and enter the bloodstream.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8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2" y="1629294"/>
            <a:ext cx="8211933" cy="4771505"/>
          </a:xfrm>
        </p:spPr>
        <p:txBody>
          <a:bodyPr/>
          <a:lstStyle/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3"/>
            </a:pPr>
            <a:r>
              <a:rPr lang="en-US" altLang="en-US" dirty="0"/>
              <a:t>In which organ of the body does most of the metabolism of the alcohol take place?</a:t>
            </a:r>
          </a:p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3"/>
            </a:pPr>
            <a:r>
              <a:rPr lang="en-US" altLang="en-US" dirty="0"/>
              <a:t>Once a person reaches his or her peak BAC, it will drop at a rate of about _____ per hour.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0.025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0.015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0.010</a:t>
            </a:r>
          </a:p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5"/>
            </a:pPr>
            <a:r>
              <a:rPr lang="en-US" altLang="en-US" dirty="0"/>
              <a:t>True or false: It takes about 30 minutes for the average 175-pound man to “burn off” the alcohol in one 12 ounce can of beer.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4238" cy="5238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What number of drivers commit this violation?</a:t>
            </a:r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510213"/>
            <a:ext cx="5897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Weekend Nights – 10% or More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378" y="2283883"/>
            <a:ext cx="4485482" cy="29903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2-</a:t>
            </a:r>
            <a:fld id="{7BB73C45-5869-46BC-9C80-1DDBA704BA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948" y="1629294"/>
            <a:ext cx="8214852" cy="4466705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Drives intoxicated 80 times before arrest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Once every four or five nights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Some every day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Average DWI Violator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C5E0B5-7A7E-45A3-988E-9553E74690A4}"/>
              </a:ext>
            </a:extLst>
          </p:cNvPr>
          <p:cNvGrpSpPr/>
          <p:nvPr/>
        </p:nvGrpSpPr>
        <p:grpSpPr>
          <a:xfrm>
            <a:off x="3267090" y="3125330"/>
            <a:ext cx="5773169" cy="3304563"/>
            <a:chOff x="-8725413" y="1428750"/>
            <a:chExt cx="7123998" cy="4751387"/>
          </a:xfrm>
        </p:grpSpPr>
        <p:pic>
          <p:nvPicPr>
            <p:cNvPr id="4" name="Picture 3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BD4742C5-967A-441E-9678-0252BDFD1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3647"/>
            <a:stretch/>
          </p:blipFill>
          <p:spPr>
            <a:xfrm>
              <a:off x="-8725413" y="1428750"/>
              <a:ext cx="7123998" cy="4751387"/>
            </a:xfrm>
            <a:prstGeom prst="rect">
              <a:avLst/>
            </a:prstGeom>
          </p:spPr>
        </p:pic>
        <p:pic>
          <p:nvPicPr>
            <p:cNvPr id="54275" name="Picture 3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67"/>
            <a:stretch/>
          </p:blipFill>
          <p:spPr bwMode="auto">
            <a:xfrm>
              <a:off x="-7162256" y="3361190"/>
              <a:ext cx="540328" cy="7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6" name="Picture 4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3" r="61100"/>
            <a:stretch/>
          </p:blipFill>
          <p:spPr bwMode="auto">
            <a:xfrm>
              <a:off x="-6088926" y="3389191"/>
              <a:ext cx="258141" cy="75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8" name="Picture 6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4" t="39435" r="46938"/>
            <a:stretch/>
          </p:blipFill>
          <p:spPr bwMode="auto">
            <a:xfrm>
              <a:off x="-4339522" y="3363665"/>
              <a:ext cx="492654" cy="7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1" name="Picture 9" descr="C:\Users\pam.mccaskill\AppData\Local\Microsoft\Windows\Temporary Internet Files\Content.IE5\IV7LRBM3\GMcGlinn-red-wine-glass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88394" y="3334079"/>
              <a:ext cx="459446" cy="8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2" name="Picture 10" descr="C:\Users\pam.mccaskill\AppData\Local\Microsoft\Windows\Temporary Internet Files\Content.IE5\IV7LRBM3\whisky2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2122" y="3590231"/>
              <a:ext cx="769951" cy="53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6697" y="1563328"/>
            <a:ext cx="8200103" cy="453267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Far more than 2% of drivers contribute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Crime committed by a substantial segment of Americans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Can be fought through a societal approach  </a:t>
            </a:r>
          </a:p>
          <a:p>
            <a:pPr marL="288925" indent="-28892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233" y="3780622"/>
            <a:ext cx="3815967" cy="25439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5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am.Mccaskill\AppData\Local\Microsoft\Windows\Temporary Internet Files\Content.IE5\O9W0042Y\Money_Cash[1].jp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34"/>
            <a:ext cx="9144000" cy="61597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379732"/>
            <a:ext cx="8229600" cy="4721722"/>
          </a:xfrm>
        </p:spPr>
        <p:txBody>
          <a:bodyPr/>
          <a:lstStyle/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26% on weekends were alcohol-impaired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 times higher at night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1.02 million DWI arrests in 2019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Average one fatality every 52 minutes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Cost society approximately $44 billion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304800" y="483433"/>
            <a:ext cx="8534400" cy="762000"/>
          </a:xfrm>
        </p:spPr>
        <p:txBody>
          <a:bodyPr/>
          <a:lstStyle/>
          <a:p>
            <a:r>
              <a:rPr lang="en-US" altLang="en-US" dirty="0"/>
              <a:t>Alcohol-Related Crash Fatalities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SLIDE_COUNT" val="60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815&quot;&gt;&lt;property id=&quot;20148&quot; value=&quot;5&quot;/&gt;&lt;property id=&quot;20300&quot; value=&quot;Slide 2 - &amp;quot;Learning Objectives&amp;quot;&quot;/&gt;&lt;property id=&quot;20307&quot; value=&quot;696&quot;/&gt;&lt;/object&gt;&lt;object type=&quot;3&quot; unique_id=&quot;178816&quot;&gt;&lt;property id=&quot;20148&quot; value=&quot;5&quot;/&gt;&lt;property id=&quot;20300&quot; value=&quot;Slide 4 - &amp;quot;The DWI Problem&amp;quot;&quot;/&gt;&lt;property id=&quot;20307&quot; value=&quot;694&quot;/&gt;&lt;/object&gt;&lt;object type=&quot;3&quot; unique_id=&quot;178817&quot;&gt;&lt;property id=&quot;20148&quot; value=&quot;5&quot;/&gt;&lt;property id=&quot;20300&quot; value=&quot;Slide 5 - &amp;quot;The Local DWI Problem&amp;quot;&quot;/&gt;&lt;property id=&quot;20307&quot; value=&quot;631&quot;/&gt;&lt;/object&gt;&lt;object type=&quot;3&quot; unique_id=&quot;178818&quot;&gt;&lt;property id=&quot;20148&quot; value=&quot;5&quot;/&gt;&lt;property id=&quot;20300&quot; value=&quot;Slide 6 - &amp;quot;Drivers Under the Influence&amp;quot;&quot;/&gt;&lt;property id=&quot;20307&quot; value=&quot;697&quot;/&gt;&lt;/object&gt;&lt;object type=&quot;3&quot; unique_id=&quot;178819&quot;&gt;&lt;property id=&quot;20148&quot; value=&quot;5&quot;/&gt;&lt;property id=&quot;20300&quot; value=&quot;Slide 7 - &amp;quot;National Statistics&amp;quot;&quot;/&gt;&lt;property id=&quot;20307&quot; value=&quot;598&quot;/&gt;&lt;/object&gt;&lt;object type=&quot;3&quot; unique_id=&quot;178820&quot;&gt;&lt;property id=&quot;20148&quot; value=&quot;5&quot;/&gt;&lt;property id=&quot;20300&quot; value=&quot;Slide 8 - &amp;quot;Average DWI Violator&amp;quot;&quot;/&gt;&lt;property id=&quot;20307&quot; value=&quot;698&quot;/&gt;&lt;/object&gt;&lt;object type=&quot;3&quot; unique_id=&quot;178821&quot;&gt;&lt;property id=&quot;20148&quot; value=&quot;5&quot;/&gt;&lt;property id=&quot;20300&quot; value=&quot;Slide 9 - &amp;quot;DWI Problem&amp;quot;&quot;/&gt;&lt;property id=&quot;20307&quot; value=&quot;699&quot;/&gt;&lt;/object&gt;&lt;object type=&quot;3&quot; unique_id=&quot;178822&quot;&gt;&lt;property id=&quot;20148&quot; value=&quot;5&quot;/&gt;&lt;property id=&quot;20300&quot; value=&quot;Slide 10 - &amp;quot;Alcohol-Related Crash Fatalities&amp;quot;&quot;/&gt;&lt;property id=&quot;20307&quot; value=&quot;634&quot;/&gt;&lt;/object&gt;&lt;object type=&quot;3&quot; unique_id=&quot;178823&quot;&gt;&lt;property id=&quot;20148&quot; value=&quot;5&quot;/&gt;&lt;property id=&quot;20300&quot; value=&quot;Slide 11 - &amp;quot;DWI Fatalities&amp;quot;&quot;/&gt;&lt;property id=&quot;20307&quot; value=&quot;635&quot;/&gt;&lt;/object&gt;&lt;object type=&quot;3&quot; unique_id=&quot;178824&quot;&gt;&lt;property id=&quot;20148&quot; value=&quot;5&quot;/&gt;&lt;property id=&quot;20300&quot; value=&quot;Slide 13 - &amp;quot;Alcohol Facts&amp;quot;&quot;/&gt;&lt;property id=&quot;20307&quot; value=&quot;636&quot;/&gt;&lt;/object&gt;&lt;object type=&quot;3&quot; unique_id=&quot;178825&quot;&gt;&lt;property id=&quot;20148&quot; value=&quot;5&quot;/&gt;&lt;property id=&quot;20300&quot; value=&quot;Slide 14 - &amp;quot;Alcohol Facts&amp;quot;&quot;/&gt;&lt;property id=&quot;20307&quot; value=&quot;637&quot;/&gt;&lt;/object&gt;&lt;object type=&quot;3&quot; unique_id=&quot;178827&quot;&gt;&lt;property id=&quot;20148&quot; value=&quot;5&quot;/&gt;&lt;property id=&quot;20300&quot; value=&quot;Slide 16 - &amp;quot;General Deterrence&amp;quot;&quot;/&gt;&lt;property id=&quot;20307&quot; value=&quot;700&quot;/&gt;&lt;/object&gt;&lt;object type=&quot;3&quot; unique_id=&quot;178828&quot;&gt;&lt;property id=&quot;20148&quot; value=&quot;5&quot;/&gt;&lt;property id=&quot;20300&quot; value=&quot;Slide 17 - &amp;quot;General Deterrence&amp;quot;&quot;/&gt;&lt;property id=&quot;20307&quot; value=&quot;640&quot;/&gt;&lt;/object&gt;&lt;object type=&quot;3&quot; unique_id=&quot;178829&quot;&gt;&lt;property id=&quot;20148&quot; value=&quot;5&quot;/&gt;&lt;property id=&quot;20300&quot; value=&quot;Slide 18 - &amp;quot;Fort Lauderdale BAC Study&amp;quot;&quot;/&gt;&lt;property id=&quot;20307&quot; value=&quot;641&quot;/&gt;&lt;/object&gt;&lt;object type=&quot;3&quot; unique_id=&quot;178830&quot;&gt;&lt;property id=&quot;20148&quot; value=&quot;5&quot;/&gt;&lt;property id=&quot;20300&quot; value=&quot;Slide 19 - &amp;quot;Fort Lauderdale BAC Study&amp;quot;&quot;/&gt;&lt;property id=&quot;20307&quot; value=&quot;642&quot;/&gt;&lt;/object&gt;&lt;object type=&quot;3&quot; unique_id=&quot;178831&quot;&gt;&lt;property id=&quot;20148&quot; value=&quot;5&quot;/&gt;&lt;property id=&quot;20300&quot; value=&quot;Slide 20 - &amp;quot;The Ultimate Goal:  Changing Behavior&amp;quot;&quot;/&gt;&lt;property id=&quot;20307&quot; value=&quot;701&quot;/&gt;&lt;/object&gt;&lt;object type=&quot;3&quot; unique_id=&quot;178832&quot;&gt;&lt;property id=&quot;20148&quot; value=&quot;5&quot;/&gt;&lt;property id=&quot;20300&quot; value=&quot;Slide 21 - &amp;quot;Two Approaches&amp;quot;&quot;/&gt;&lt;property id=&quot;20307&quot; value=&quot;676&quot;/&gt;&lt;/object&gt;&lt;object type=&quot;3&quot; unique_id=&quot;178833&quot;&gt;&lt;property id=&quot;20148&quot; value=&quot;5&quot;/&gt;&lt;property id=&quot;20300&quot; value=&quot;Slide 22 - &amp;quot;Prevention&amp;quot;&quot;/&gt;&lt;property id=&quot;20307&quot; value=&quot;702&quot;/&gt;&lt;/object&gt;&lt;object type=&quot;3&quot; unique_id=&quot;178834&quot;&gt;&lt;property id=&quot;20148&quot; value=&quot;5&quot;/&gt;&lt;property id=&quot;20300&quot; value=&quot;Slide 23 - &amp;quot;Deterrence &amp;quot;&quot;/&gt;&lt;property id=&quot;20307&quot; value=&quot;674&quot;/&gt;&lt;/object&gt;&lt;object type=&quot;3&quot; unique_id=&quot;178835&quot;&gt;&lt;property id=&quot;20148&quot; value=&quot;5&quot;/&gt;&lt;property id=&quot;20300&quot; value=&quot;Slide 24 - &amp;quot;Deterrence&amp;quot;&quot;/&gt;&lt;property id=&quot;20307&quot; value=&quot;689&quot;/&gt;&lt;/object&gt;&lt;object type=&quot;3&quot; unique_id=&quot;178836&quot;&gt;&lt;property id=&quot;20148&quot; value=&quot;5&quot;/&gt;&lt;property id=&quot;20300&quot; value=&quot;Slide 25 - &amp;quot;The Fear of Being                       Caught and Punished&amp;quot;&quot;/&gt;&lt;property id=&quot;20307&quot; value=&quot;703&quot;/&gt;&lt;/object&gt;&lt;object type=&quot;3&quot; unique_id=&quot;178837&quot;&gt;&lt;property id=&quot;20148&quot; value=&quot;5&quot;/&gt;&lt;property id=&quot;20300&quot; value=&quot;Slide 26 - &amp;quot;Specific Deterrence&amp;quot;&quot;/&gt;&lt;property id=&quot;20307&quot; value=&quot;704&quot;/&gt;&lt;/object&gt;&lt;object type=&quot;3&quot; unique_id=&quot;178838&quot;&gt;&lt;property id=&quot;20148&quot; value=&quot;5&quot;/&gt;&lt;property id=&quot;20300&quot; value=&quot;Slide 27 - &amp;quot;Specific Deterrence&amp;quot;&quot;/&gt;&lt;property id=&quot;20307&quot; value=&quot;690&quot;/&gt;&lt;/object&gt;&lt;object type=&quot;3&quot; unique_id=&quot;178839&quot;&gt;&lt;property id=&quot;20148&quot; value=&quot;5&quot;/&gt;&lt;property id=&quot;20300&quot; value=&quot;Slide 28 - &amp;quot;How Much Deterrence is Enough? &amp;quot;&quot;/&gt;&lt;property id=&quot;20307&quot; value=&quot;672&quot;/&gt;&lt;/object&gt;&lt;object type=&quot;3&quot; unique_id=&quot;178840&quot;&gt;&lt;property id=&quot;20148&quot; value=&quot;5&quot;/&gt;&lt;property id=&quot;20300&quot; value=&quot;Slide 29 - &amp;quot;How Great is the Risk? &amp;quot;&quot;/&gt;&lt;property id=&quot;20307&quot; value=&quot;670&quot;/&gt;&lt;/object&gt;&lt;object type=&quot;3&quot; unique_id=&quot;178841&quot;&gt;&lt;property id=&quot;20148&quot; value=&quot;5&quot;/&gt;&lt;property id=&quot;20300&quot; value=&quot;Slide 30 - &amp;quot;Changing the Odds&amp;quot;&quot;/&gt;&lt;property id=&quot;20307&quot; value=&quot;705&quot;/&gt;&lt;/object&gt;&lt;object type=&quot;3&quot; unique_id=&quot;178842&quot;&gt;&lt;property id=&quot;20148&quot; value=&quot;5&quot;/&gt;&lt;property id=&quot;20300&quot; value=&quot;Slide 31 - &amp;quot;Can it be Done? Will it Work? &amp;quot;&quot;/&gt;&lt;property id=&quot;20307&quot; value=&quot;677&quot;/&gt;&lt;/object&gt;&lt;object type=&quot;3&quot; unique_id=&quot;178843&quot;&gt;&lt;property id=&quot;20148&quot; value=&quot;5&quot;/&gt;&lt;property id=&quot;20300&quot; value=&quot;Slide 32&quot;/&gt;&lt;property id=&quot;20307&quot; value=&quot;643&quot;/&gt;&lt;/object&gt;&lt;object type=&quot;3&quot; unique_id=&quot;178844&quot;&gt;&lt;property id=&quot;20148&quot; value=&quot;5&quot;/&gt;&lt;property id=&quot;20300&quot; value=&quot;Slide 33 - &amp;quot;Stockton, California&amp;quot;&quot;/&gt;&lt;property id=&quot;20307&quot; value=&quot;644&quot;/&gt;&lt;/object&gt;&lt;object type=&quot;3&quot; unique_id=&quot;178845&quot;&gt;&lt;property id=&quot;20148&quot; value=&quot;5&quot;/&gt;&lt;property id=&quot;20300&quot; value=&quot;Slide 34 - &amp;quot;Improve DWI Detection&amp;quot;&quot;/&gt;&lt;property id=&quot;20307&quot; value=&quot;645&quot;/&gt;&lt;/object&gt;&lt;object type=&quot;3&quot; unique_id=&quot;178846&quot;&gt;&lt;property id=&quot;20148&quot; value=&quot;5&quot;/&gt;&lt;property id=&quot;20300&quot; value=&quot;Slide 35 - &amp;quot;Detection: Key to Deterrence &amp;quot;&quot;/&gt;&lt;property id=&quot;20307&quot; value=&quot;646&quot;/&gt;&lt;/object&gt;&lt;object type=&quot;3&quot; unique_id=&quot;178847&quot;&gt;&lt;property id=&quot;20148&quot; value=&quot;5&quot;/&gt;&lt;property id=&quot;20300&quot; value=&quot;Slide 36 - &amp;quot;Example of General Deterrence&amp;quot;&quot;/&gt;&lt;property id=&quot;20307&quot; value=&quot;647&quot;/&gt;&lt;/object&gt;&lt;object type=&quot;3&quot; unique_id=&quot;178848&quot;&gt;&lt;property id=&quot;20148&quot; value=&quot;5&quot;/&gt;&lt;property id=&quot;20300&quot; value=&quot;Slide 37 - &amp;quot;Increased DWI Detection Skills &amp;quot;&quot;/&gt;&lt;property id=&quot;20307&quot; value=&quot;648&quot;/&gt;&lt;/object&gt;&lt;object type=&quot;3&quot; unique_id=&quot;178849&quot;&gt;&lt;property id=&quot;20148&quot; value=&quot;5&quot;/&gt;&lt;property id=&quot;20300&quot; value=&quot;Slide 38 - &amp;quot;The ability to detect DWI violators is the key to general deterrence and possibly the greatest impediment to it.&amp;quot;&quot;/&gt;&lt;property id=&quot;20307&quot; value=&quot;706&quot;/&gt;&lt;/object&gt;&lt;object type=&quot;3&quot; unique_id=&quot;178850&quot;&gt;&lt;property id=&quot;20148&quot; value=&quot;5&quot;/&gt;&lt;property id=&quot;20300&quot; value=&quot;Slide 39&quot;/&gt;&lt;property id=&quot;20307&quot; value=&quot;650&quot;/&gt;&lt;/object&gt;&lt;object type=&quot;3&quot; unique_id=&quot;178851&quot;&gt;&lt;property id=&quot;20148&quot; value=&quot;5&quot;/&gt;&lt;property id=&quot;20300&quot; value=&quot;Slide 40 - &amp;quot;Some Types of Alcohol&amp;quot;&quot;/&gt;&lt;property id=&quot;20307&quot; value=&quot;651&quot;/&gt;&lt;/object&gt;&lt;object type=&quot;3&quot; unique_id=&quot;178852&quot;&gt;&lt;property id=&quot;20148&quot; value=&quot;5&quot;/&gt;&lt;property id=&quot;20300&quot; value=&quot;Slide 41 - &amp;quot;Ethyl Alcohol (Ethanol) Intended for Human Consumption&amp;quot;&quot;/&gt;&lt;property id=&quot;20307&quot; value=&quot;652&quot;/&gt;&lt;/object&gt;&lt;object type=&quot;3&quot; unique_id=&quot;178853&quot;&gt;&lt;property id=&quot;20148&quot; value=&quot;5&quot;/&gt;&lt;property id=&quot;20300&quot; value=&quot;Slide 42 - &amp;quot;Fermentation&amp;quot;&quot;/&gt;&lt;property id=&quot;20307&quot; value=&quot;707&quot;/&gt;&lt;/object&gt;&lt;object type=&quot;3&quot; unique_id=&quot;178854&quot;&gt;&lt;property id=&quot;20148&quot; value=&quot;5&quot;/&gt;&lt;property id=&quot;20300&quot; value=&quot;Slide 43 - &amp;quot;Distillation&amp;quot;&quot;/&gt;&lt;property id=&quot;20307&quot; value=&quot;708&quot;/&gt;&lt;/object&gt;&lt;object type=&quot;3&quot; unique_id=&quot;178855&quot;&gt;&lt;property id=&quot;20148&quot; value=&quot;5&quot;/&gt;&lt;property id=&quot;20300&quot; value=&quot;Slide 44 - &amp;quot;Common Drink Sizes (0.60 ounces of pure ethanol)&amp;quot;&quot;/&gt;&lt;property id=&quot;20307&quot; value=&quot;655&quot;/&gt;&lt;/object&gt;&lt;object type=&quot;3&quot; unique_id=&quot;178856&quot;&gt;&lt;property id=&quot;20148&quot; value=&quot;5&quot;/&gt;&lt;property id=&quot;20300&quot; value=&quot;Slide 45 - &amp;quot;Alcohol is a CNS Depressant&amp;quot;&quot;/&gt;&lt;property id=&quot;20307&quot; value=&quot;709&quot;/&gt;&lt;/object&gt;&lt;object type=&quot;3&quot; unique_id=&quot;178858&quot;&gt;&lt;property id=&quot;20148&quot; value=&quot;5&quot;/&gt;&lt;property id=&quot;20300&quot; value=&quot;Slide 46 - &amp;quot;Absorption of Alcohol&amp;quot;&quot;/&gt;&lt;property id=&quot;20307&quot; value=&quot;658&quot;/&gt;&lt;/object&gt;&lt;object type=&quot;3&quot; unique_id=&quot;178859&quot;&gt;&lt;property id=&quot;20148&quot; value=&quot;5&quot;/&gt;&lt;property id=&quot;20300&quot; value=&quot;Slide 47 - &amp;quot;Distribution of Alcohol&amp;quot;&quot;/&gt;&lt;property id=&quot;20307&quot; value=&quot;659&quot;/&gt;&lt;/object&gt;&lt;object type=&quot;3&quot; unique_id=&quot;178861&quot;&gt;&lt;property id=&quot;20148&quot; value=&quot;5&quot;/&gt;&lt;property id=&quot;20300&quot; value=&quot;Slide 50 - &amp;quot;Elimination of Alcohol&amp;quot;&quot;/&gt;&lt;property id=&quot;20307&quot; value=&quot;661&quot;/&gt;&lt;/object&gt;&lt;object type=&quot;3&quot; unique_id=&quot;178862&quot;&gt;&lt;property id=&quot;20148&quot; value=&quot;5&quot;/&gt;&lt;property id=&quot;20300&quot; value=&quot;Slide 51 - &amp;quot;Metabolism in the Liver&amp;quot;&quot;/&gt;&lt;property id=&quot;20307&quot; value=&quot;711&quot;/&gt;&lt;/object&gt;&lt;object type=&quot;3&quot; unique_id=&quot;178863&quot;&gt;&lt;property id=&quot;20148&quot; value=&quot;5&quot;/&gt;&lt;property id=&quot;20300&quot; value=&quot;Slide 52 - &amp;quot;Metabolism &amp;quot;&quot;/&gt;&lt;property id=&quot;20307&quot; value=&quot;663&quot;/&gt;&lt;/object&gt;&lt;object type=&quot;3&quot; unique_id=&quot;178864&quot;&gt;&lt;property id=&quot;20148&quot; value=&quot;5&quot;/&gt;&lt;property id=&quot;20300&quot; value=&quot;Slide 49 - &amp;quot;Dose Response Relationships &amp;quot;&quot;/&gt;&lt;property id=&quot;20307&quot; value=&quot;712&quot;/&gt;&lt;/object&gt;&lt;object type=&quot;3&quot; unique_id=&quot;178866&quot;&gt;&lt;property id=&quot;20148&quot; value=&quot;5&quot;/&gt;&lt;property id=&quot;20300&quot; value=&quot;Slide 54 - &amp;quot;Blood Alcohol Concentration&amp;quot;&quot;/&gt;&lt;property id=&quot;20307&quot; value=&quot;714&quot;/&gt;&lt;/object&gt;&lt;object type=&quot;3&quot; unique_id=&quot;178868&quot;&gt;&lt;property id=&quot;20148&quot; value=&quot;5&quot;/&gt;&lt;property id=&quot;20300&quot; value=&quot;Slide 55 - &amp;quot;QUESTIONS?&amp;quot;&quot;/&gt;&lt;property id=&quot;20307&quot; value=&quot;667&quot;/&gt;&lt;/object&gt;&lt;object type=&quot;3&quot; unique_id=&quot;178869&quot;&gt;&lt;property id=&quot;20148&quot; value=&quot;5&quot;/&gt;&lt;property id=&quot;20300&quot; value=&quot;Slide 56 - &amp;quot;Test Your Knowledge&amp;quot;&quot;/&gt;&lt;property id=&quot;20307&quot; value=&quot;681&quot;/&gt;&lt;/object&gt;&lt;object type=&quot;3&quot; unique_id=&quot;178870&quot;&gt;&lt;property id=&quot;20148&quot; value=&quot;5&quot;/&gt;&lt;property id=&quot;20300&quot; value=&quot;Slide 57 - &amp;quot;Test Your Knowledge&amp;quot;&quot;/&gt;&lt;property id=&quot;20307&quot; value=&quot;682&quot;/&gt;&lt;/object&gt;&lt;object type=&quot;3&quot; unique_id=&quot;178871&quot;&gt;&lt;property id=&quot;20148&quot; value=&quot;5&quot;/&gt;&lt;property id=&quot;20300&quot; value=&quot;Slide 58 - &amp;quot;Test Your Knowledge&amp;quot;&quot;/&gt;&lt;property id=&quot;20307&quot; value=&quot;683&quot;/&gt;&lt;/object&gt;&lt;object type=&quot;3&quot; unique_id=&quot;178873&quot;&gt;&lt;property id=&quot;20148&quot; value=&quot;5&quot;/&gt;&lt;property id=&quot;20300&quot; value=&quot;Slide 59 - &amp;quot;Test Your Knowledge&amp;quot;&quot;/&gt;&lt;property id=&quot;20307&quot; value=&quot;716&quot;/&gt;&lt;/object&gt;&lt;object type=&quot;3&quot; unique_id=&quot;178876&quot;&gt;&lt;property id=&quot;20148&quot; value=&quot;5&quot;/&gt;&lt;property id=&quot;20300&quot; value=&quot;Slide 60 - &amp;quot;Test Your Knowledge&amp;quot;&quot;/&gt;&lt;property id=&quot;20307&quot; value=&quot;688&quot;/&gt;&lt;/object&gt;&lt;object type=&quot;3&quot; unique_id=&quot;178884&quot;&gt;&lt;property id=&quot;20148&quot; value=&quot;5&quot;/&gt;&lt;property id=&quot;20300&quot; value=&quot;Slide 1 - &amp;quot;Session 2&amp;quot;&quot;/&gt;&lt;property id=&quot;20307&quot; value=&quot;722&quot;/&gt;&lt;/object&gt;&lt;object type=&quot;3&quot; unique_id=&quot;178885&quot;&gt;&lt;property id=&quot;20148&quot; value=&quot;5&quot;/&gt;&lt;property id=&quot;20300&quot; value=&quot;Slide 3 - &amp;quot;Learning Objectives (continued)&amp;quot;&quot;/&gt;&lt;property id=&quot;20307&quot; value=&quot;718&quot;/&gt;&lt;/object&gt;&lt;object type=&quot;3&quot; unique_id=&quot;178886&quot;&gt;&lt;property id=&quot;20148&quot; value=&quot;5&quot;/&gt;&lt;property id=&quot;20300&quot; value=&quot;Slide 12 - &amp;quot;DWI Fatalities (continued)&amp;quot;&quot;/&gt;&lt;property id=&quot;20307&quot; value=&quot;719&quot;/&gt;&lt;/object&gt;&lt;object type=&quot;3&quot; unique_id=&quot;178887&quot;&gt;&lt;property id=&quot;20148&quot; value=&quot;5&quot;/&gt;&lt;property id=&quot;20300&quot; value=&quot;Slide 15 - &amp;quot;Alcohol Facts&amp;quot;&quot;/&gt;&lt;property id=&quot;20307&quot; value=&quot;720&quot;/&gt;&lt;/object&gt;&lt;object type=&quot;3&quot; unique_id=&quot;178888&quot;&gt;&lt;property id=&quot;20148&quot; value=&quot;5&quot;/&gt;&lt;property id=&quot;20300&quot; value=&quot;Slide 53 - &amp;quot;Mellanby Effect &amp;quot;&quot;/&gt;&lt;property id=&quot;20307&quot; value=&quot;721&quot;/&gt;&lt;/object&gt;&lt;object type=&quot;3&quot; unique_id=&quot;179162&quot;&gt;&lt;property id=&quot;20148&quot; value=&quot;5&quot;/&gt;&lt;property id=&quot;20300&quot; value=&quot;Slide 48 - &amp;quot;Distribution of Alcohol&amp;quot;&quot;/&gt;&lt;property id=&quot;20307&quot; value=&quot;723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SECTOMILLISECCONVERTED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Props1.xml><?xml version="1.0" encoding="utf-8"?>
<ds:datastoreItem xmlns:ds="http://schemas.openxmlformats.org/officeDocument/2006/customXml" ds:itemID="{640338FA-2999-4C17-A498-B611D42D2013}"/>
</file>

<file path=customXml/itemProps2.xml><?xml version="1.0" encoding="utf-8"?>
<ds:datastoreItem xmlns:ds="http://schemas.openxmlformats.org/officeDocument/2006/customXml" ds:itemID="{AD7CA088-3D26-44BD-BA6F-FEE108D8B16F}"/>
</file>

<file path=customXml/itemProps3.xml><?xml version="1.0" encoding="utf-8"?>
<ds:datastoreItem xmlns:ds="http://schemas.openxmlformats.org/officeDocument/2006/customXml" ds:itemID="{C885FA06-2B82-4B11-93C6-D26D5C0698C8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53298</TotalTime>
  <Words>2636</Words>
  <Application>Microsoft Macintosh PowerPoint</Application>
  <PresentationFormat>On-screen Show (4:3)</PresentationFormat>
  <Paragraphs>653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3_Default Design</vt:lpstr>
      <vt:lpstr>Session 2</vt:lpstr>
      <vt:lpstr>Learning Objectives</vt:lpstr>
      <vt:lpstr>The DWI Problem</vt:lpstr>
      <vt:lpstr>The Local DWI Problem</vt:lpstr>
      <vt:lpstr>Binge and Heavy Drinking</vt:lpstr>
      <vt:lpstr>The DWI Problem</vt:lpstr>
      <vt:lpstr>Average DWI Violator</vt:lpstr>
      <vt:lpstr>The DWI Problem</vt:lpstr>
      <vt:lpstr>Alcohol-Related Crash Fatalities</vt:lpstr>
      <vt:lpstr>DWI Fatalities</vt:lpstr>
      <vt:lpstr>DWI Fatalities</vt:lpstr>
      <vt:lpstr>Alcohol Facts (2019)</vt:lpstr>
      <vt:lpstr>Alcohol Facts</vt:lpstr>
      <vt:lpstr>Alcohol Facts</vt:lpstr>
      <vt:lpstr>General Deterrence</vt:lpstr>
      <vt:lpstr>General Deterrence</vt:lpstr>
      <vt:lpstr>Fort Lauderdale BAC Study</vt:lpstr>
      <vt:lpstr>Fort Lauderdale BAC Study</vt:lpstr>
      <vt:lpstr>The Ultimate Goal:  Changing Behavior</vt:lpstr>
      <vt:lpstr>Two Approaches</vt:lpstr>
      <vt:lpstr>Prevention</vt:lpstr>
      <vt:lpstr>Deterrence </vt:lpstr>
      <vt:lpstr>Deterrence</vt:lpstr>
      <vt:lpstr>The Fear of Being                       Caught and Punished</vt:lpstr>
      <vt:lpstr>Specific Deterrence</vt:lpstr>
      <vt:lpstr>Specific Deterrence</vt:lpstr>
      <vt:lpstr>How Much Deterrence is Enough? </vt:lpstr>
      <vt:lpstr>How Great is the Risk? </vt:lpstr>
      <vt:lpstr>Changing the Odds</vt:lpstr>
      <vt:lpstr>Can it be Done? Will it Work? </vt:lpstr>
      <vt:lpstr>Stockton, California</vt:lpstr>
      <vt:lpstr>Stockton, California</vt:lpstr>
      <vt:lpstr>Improve DWI Detection</vt:lpstr>
      <vt:lpstr>Detection: Key to Deterrence </vt:lpstr>
      <vt:lpstr>Example of General Deterrence</vt:lpstr>
      <vt:lpstr>Increased DWI Detection Skills </vt:lpstr>
      <vt:lpstr>The ability to detect DWI violators is the key to general deterrence and possibly the greatest impediment to it.</vt:lpstr>
      <vt:lpstr>PowerPoint Presentation</vt:lpstr>
      <vt:lpstr>Types of Alcohol</vt:lpstr>
      <vt:lpstr>Ethyl Alcohol (Ethanol) Intended for Human Consumption</vt:lpstr>
      <vt:lpstr>Fermentation</vt:lpstr>
      <vt:lpstr>Distillation</vt:lpstr>
      <vt:lpstr>Common Drink Sizes (0.60 ounces of pure ethanol)</vt:lpstr>
      <vt:lpstr>Alcohol is a CNS Depressant</vt:lpstr>
      <vt:lpstr>Absorption of Alcohol</vt:lpstr>
      <vt:lpstr>Distribution of Alcohol</vt:lpstr>
      <vt:lpstr>Distribution of Alcohol</vt:lpstr>
      <vt:lpstr>Dose Response Relationships </vt:lpstr>
      <vt:lpstr>Elimination of Alcohol</vt:lpstr>
      <vt:lpstr>Metabolism in the Liver</vt:lpstr>
      <vt:lpstr>Metabolism </vt:lpstr>
      <vt:lpstr>Mellanby Effect </vt:lpstr>
      <vt:lpstr>Blood Alcohol Concentration</vt:lpstr>
      <vt:lpstr>Questions?</vt:lpstr>
      <vt:lpstr>Test Your Knowledge</vt:lpstr>
      <vt:lpstr>Test Your Knowledge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1239</cp:revision>
  <cp:lastPrinted>2018-01-22T18:08:45Z</cp:lastPrinted>
  <dcterms:created xsi:type="dcterms:W3CDTF">2005-12-09T17:41:03Z</dcterms:created>
  <dcterms:modified xsi:type="dcterms:W3CDTF">2023-01-23T11:36:22Z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EE5B068B-785B-4737-A8E2-5FA3237EE651</vt:lpwstr>
  </property>
  <property fmtid="{D5CDD505-2E9C-101B-9397-08002B2CF9AE}" pid="3" name="ArticulatePath">
    <vt:lpwstr>a-SFST_PPT_02 April 2021</vt:lpwstr>
  </property>
  <property fmtid="{D5CDD505-2E9C-101B-9397-08002B2CF9AE}" pid="4" name="ContentTypeId">
    <vt:lpwstr>0x010100A31DCCF0BBFCB640886DBD6AA5C4DF7C</vt:lpwstr>
  </property>
</Properties>
</file>